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98" r:id="rId3"/>
    <p:sldId id="286" r:id="rId5"/>
    <p:sldId id="280" r:id="rId6"/>
    <p:sldId id="282" r:id="rId7"/>
    <p:sldId id="328" r:id="rId8"/>
    <p:sldId id="284" r:id="rId9"/>
    <p:sldId id="272" r:id="rId10"/>
    <p:sldId id="266" r:id="rId11"/>
    <p:sldId id="308" r:id="rId12"/>
    <p:sldId id="277" r:id="rId13"/>
    <p:sldId id="267" r:id="rId14"/>
    <p:sldId id="276" r:id="rId15"/>
    <p:sldId id="279" r:id="rId16"/>
    <p:sldId id="269" r:id="rId17"/>
    <p:sldId id="278" r:id="rId18"/>
    <p:sldId id="320" r:id="rId19"/>
    <p:sldId id="283" r:id="rId20"/>
    <p:sldId id="270" r:id="rId21"/>
    <p:sldId id="307" r:id="rId22"/>
    <p:sldId id="312" r:id="rId23"/>
    <p:sldId id="275" r:id="rId24"/>
    <p:sldId id="299" r:id="rId25"/>
    <p:sldId id="332" r:id="rId26"/>
    <p:sldId id="333" r:id="rId27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 userDrawn="1">
          <p15:clr>
            <a:srgbClr val="A4A3A4"/>
          </p15:clr>
        </p15:guide>
        <p15:guide id="2" pos="38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DCF"/>
    <a:srgbClr val="FAB0E4"/>
    <a:srgbClr val="B37A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97"/>
    <p:restoredTop sz="94660"/>
  </p:normalViewPr>
  <p:slideViewPr>
    <p:cSldViewPr snapToGrid="0" showGuides="1">
      <p:cViewPr>
        <p:scale>
          <a:sx n="75" d="100"/>
          <a:sy n="75" d="100"/>
        </p:scale>
        <p:origin x="1086" y="504"/>
      </p:cViewPr>
      <p:guideLst>
        <p:guide orient="horz" pos="2110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5370AD7-5291-49EF-ACD9-DCB3DB32C91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r>
              <a:rPr lang="zh-CN" altLang="en-US" dirty="0"/>
              <a:t>亲,本页特殊字体为“</a:t>
            </a:r>
            <a:r>
              <a:rPr lang="en-US" altLang="zh-CN" dirty="0"/>
              <a:t>Century Gothic”</a:t>
            </a:r>
            <a:r>
              <a:rPr lang="zh-CN" altLang="en-US" dirty="0"/>
              <a:t>,字体下载推荐网址</a:t>
            </a:r>
            <a:r>
              <a:rPr lang="en-US" altLang="zh-CN" dirty="0"/>
              <a:t>HTTP://WWW.quitting.com/</a:t>
            </a:r>
            <a:r>
              <a:rPr lang="zh-CN" altLang="en-US" dirty="0"/>
              <a:t>,下载解压缩后将字体复制至</a:t>
            </a:r>
            <a:r>
              <a:rPr lang="en-US" altLang="zh-CN" dirty="0"/>
              <a:t>C</a:t>
            </a:r>
            <a:r>
              <a:rPr lang="zh-CN" altLang="en-US" dirty="0"/>
              <a:t>盘</a:t>
            </a:r>
            <a:r>
              <a:rPr lang="en-US" altLang="zh-CN" dirty="0"/>
              <a:t>WINDOWS</a:t>
            </a:r>
            <a:r>
              <a:rPr lang="zh-CN" altLang="en-US" dirty="0"/>
              <a:t>文件夹里的</a:t>
            </a:r>
            <a:r>
              <a:rPr lang="en-US" altLang="zh-CN" dirty="0"/>
              <a:t>FONTS</a:t>
            </a:r>
            <a:r>
              <a:rPr lang="zh-CN" altLang="en-US" dirty="0"/>
              <a:t>文件夹下即可.更多同类作品,欢迎收藏不贰店铺:</a:t>
            </a:r>
            <a:r>
              <a:rPr lang="en-US" altLang="zh-CN" dirty="0"/>
              <a:t>HTTP://ten.coder.com/works?use rid=14520189</a:t>
            </a:r>
            <a:endParaRPr lang="zh-CN" altLang="en-US" dirty="0"/>
          </a:p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ly-arranged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14C5DA-1665-4B6B-BB5F-B431E0FE94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135.xml"/><Relationship Id="rId23" Type="http://schemas.openxmlformats.org/officeDocument/2006/relationships/tags" Target="../tags/tag134.xml"/><Relationship Id="rId22" Type="http://schemas.openxmlformats.org/officeDocument/2006/relationships/tags" Target="../tags/tag133.xml"/><Relationship Id="rId21" Type="http://schemas.openxmlformats.org/officeDocument/2006/relationships/tags" Target="../tags/tag132.xml"/><Relationship Id="rId20" Type="http://schemas.openxmlformats.org/officeDocument/2006/relationships/tags" Target="../tags/tag131.xml"/><Relationship Id="rId2" Type="http://schemas.openxmlformats.org/officeDocument/2006/relationships/tags" Target="../tags/tag113.xml"/><Relationship Id="rId19" Type="http://schemas.openxmlformats.org/officeDocument/2006/relationships/tags" Target="../tags/tag130.xml"/><Relationship Id="rId18" Type="http://schemas.openxmlformats.org/officeDocument/2006/relationships/tags" Target="../tags/tag129.xml"/><Relationship Id="rId17" Type="http://schemas.openxmlformats.org/officeDocument/2006/relationships/tags" Target="../tags/tag128.xml"/><Relationship Id="rId16" Type="http://schemas.openxmlformats.org/officeDocument/2006/relationships/tags" Target="../tags/tag127.xml"/><Relationship Id="rId15" Type="http://schemas.openxmlformats.org/officeDocument/2006/relationships/tags" Target="../tags/tag126.xml"/><Relationship Id="rId14" Type="http://schemas.openxmlformats.org/officeDocument/2006/relationships/tags" Target="../tags/tag125.xml"/><Relationship Id="rId13" Type="http://schemas.openxmlformats.org/officeDocument/2006/relationships/tags" Target="../tags/tag124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170.xml"/><Relationship Id="rId25" Type="http://schemas.openxmlformats.org/officeDocument/2006/relationships/tags" Target="../tags/tag169.xml"/><Relationship Id="rId24" Type="http://schemas.openxmlformats.org/officeDocument/2006/relationships/tags" Target="../tags/tag168.xml"/><Relationship Id="rId23" Type="http://schemas.openxmlformats.org/officeDocument/2006/relationships/image" Target="../media/image14.png"/><Relationship Id="rId22" Type="http://schemas.openxmlformats.org/officeDocument/2006/relationships/tags" Target="../tags/tag167.xml"/><Relationship Id="rId21" Type="http://schemas.openxmlformats.org/officeDocument/2006/relationships/tags" Target="../tags/tag166.xml"/><Relationship Id="rId20" Type="http://schemas.openxmlformats.org/officeDocument/2006/relationships/tags" Target="../tags/tag165.xml"/><Relationship Id="rId2" Type="http://schemas.openxmlformats.org/officeDocument/2006/relationships/tags" Target="../tags/tag147.xml"/><Relationship Id="rId19" Type="http://schemas.openxmlformats.org/officeDocument/2006/relationships/tags" Target="../tags/tag164.xml"/><Relationship Id="rId18" Type="http://schemas.openxmlformats.org/officeDocument/2006/relationships/tags" Target="../tags/tag163.xml"/><Relationship Id="rId17" Type="http://schemas.openxmlformats.org/officeDocument/2006/relationships/tags" Target="../tags/tag162.xml"/><Relationship Id="rId16" Type="http://schemas.openxmlformats.org/officeDocument/2006/relationships/tags" Target="../tags/tag161.xml"/><Relationship Id="rId15" Type="http://schemas.openxmlformats.org/officeDocument/2006/relationships/tags" Target="../tags/tag160.xml"/><Relationship Id="rId14" Type="http://schemas.openxmlformats.org/officeDocument/2006/relationships/tags" Target="../tags/tag159.xml"/><Relationship Id="rId13" Type="http://schemas.openxmlformats.org/officeDocument/2006/relationships/tags" Target="../tags/tag158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2" Type="http://schemas.openxmlformats.org/officeDocument/2006/relationships/slideLayout" Target="../slideLayouts/slideLayout2.xml"/><Relationship Id="rId31" Type="http://schemas.openxmlformats.org/officeDocument/2006/relationships/tags" Target="../tags/tag200.xml"/><Relationship Id="rId30" Type="http://schemas.openxmlformats.org/officeDocument/2006/relationships/tags" Target="../tags/tag199.xml"/><Relationship Id="rId3" Type="http://schemas.openxmlformats.org/officeDocument/2006/relationships/tags" Target="../tags/tag172.xml"/><Relationship Id="rId29" Type="http://schemas.openxmlformats.org/officeDocument/2006/relationships/tags" Target="../tags/tag198.xml"/><Relationship Id="rId28" Type="http://schemas.openxmlformats.org/officeDocument/2006/relationships/tags" Target="../tags/tag197.xml"/><Relationship Id="rId27" Type="http://schemas.openxmlformats.org/officeDocument/2006/relationships/tags" Target="../tags/tag196.xml"/><Relationship Id="rId26" Type="http://schemas.openxmlformats.org/officeDocument/2006/relationships/tags" Target="../tags/tag195.xml"/><Relationship Id="rId25" Type="http://schemas.openxmlformats.org/officeDocument/2006/relationships/tags" Target="../tags/tag194.xml"/><Relationship Id="rId24" Type="http://schemas.openxmlformats.org/officeDocument/2006/relationships/tags" Target="../tags/tag193.xml"/><Relationship Id="rId23" Type="http://schemas.openxmlformats.org/officeDocument/2006/relationships/tags" Target="../tags/tag192.xml"/><Relationship Id="rId22" Type="http://schemas.openxmlformats.org/officeDocument/2006/relationships/tags" Target="../tags/tag191.xml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tags" Target="../tags/tag171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tags" Target="../tags/tag186.xml"/><Relationship Id="rId16" Type="http://schemas.openxmlformats.org/officeDocument/2006/relationships/tags" Target="../tags/tag185.xml"/><Relationship Id="rId15" Type="http://schemas.openxmlformats.org/officeDocument/2006/relationships/tags" Target="../tags/tag184.xml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9.png"/><Relationship Id="rId2" Type="http://schemas.openxmlformats.org/officeDocument/2006/relationships/tags" Target="../tags/tag201.xml"/><Relationship Id="rId19" Type="http://schemas.openxmlformats.org/officeDocument/2006/relationships/image" Target="../media/image8.png"/><Relationship Id="rId18" Type="http://schemas.openxmlformats.org/officeDocument/2006/relationships/image" Target="../media/image7.png"/><Relationship Id="rId17" Type="http://schemas.openxmlformats.org/officeDocument/2006/relationships/image" Target="../media/image6.png"/><Relationship Id="rId16" Type="http://schemas.openxmlformats.org/officeDocument/2006/relationships/image" Target="../media/image5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26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1" Type="http://schemas.openxmlformats.org/officeDocument/2006/relationships/slideLayout" Target="../slideLayouts/slideLayout2.xml"/><Relationship Id="rId70" Type="http://schemas.openxmlformats.org/officeDocument/2006/relationships/tags" Target="../tags/tag73.xml"/><Relationship Id="rId7" Type="http://schemas.openxmlformats.org/officeDocument/2006/relationships/tags" Target="../tags/tag10.xml"/><Relationship Id="rId69" Type="http://schemas.openxmlformats.org/officeDocument/2006/relationships/tags" Target="../tags/tag72.xml"/><Relationship Id="rId68" Type="http://schemas.openxmlformats.org/officeDocument/2006/relationships/tags" Target="../tags/tag71.xml"/><Relationship Id="rId67" Type="http://schemas.openxmlformats.org/officeDocument/2006/relationships/tags" Target="../tags/tag70.xml"/><Relationship Id="rId66" Type="http://schemas.openxmlformats.org/officeDocument/2006/relationships/tags" Target="../tags/tag69.xml"/><Relationship Id="rId65" Type="http://schemas.openxmlformats.org/officeDocument/2006/relationships/tags" Target="../tags/tag68.xml"/><Relationship Id="rId64" Type="http://schemas.openxmlformats.org/officeDocument/2006/relationships/tags" Target="../tags/tag67.xml"/><Relationship Id="rId63" Type="http://schemas.openxmlformats.org/officeDocument/2006/relationships/tags" Target="../tags/tag66.xml"/><Relationship Id="rId62" Type="http://schemas.openxmlformats.org/officeDocument/2006/relationships/tags" Target="../tags/tag65.xml"/><Relationship Id="rId61" Type="http://schemas.openxmlformats.org/officeDocument/2006/relationships/tags" Target="../tags/tag64.xml"/><Relationship Id="rId60" Type="http://schemas.openxmlformats.org/officeDocument/2006/relationships/tags" Target="../tags/tag63.xml"/><Relationship Id="rId6" Type="http://schemas.openxmlformats.org/officeDocument/2006/relationships/tags" Target="../tags/tag9.xml"/><Relationship Id="rId59" Type="http://schemas.openxmlformats.org/officeDocument/2006/relationships/tags" Target="../tags/tag62.xml"/><Relationship Id="rId58" Type="http://schemas.openxmlformats.org/officeDocument/2006/relationships/tags" Target="../tags/tag61.xml"/><Relationship Id="rId57" Type="http://schemas.openxmlformats.org/officeDocument/2006/relationships/tags" Target="../tags/tag60.xml"/><Relationship Id="rId56" Type="http://schemas.openxmlformats.org/officeDocument/2006/relationships/tags" Target="../tags/tag59.xml"/><Relationship Id="rId55" Type="http://schemas.openxmlformats.org/officeDocument/2006/relationships/tags" Target="../tags/tag58.xml"/><Relationship Id="rId54" Type="http://schemas.openxmlformats.org/officeDocument/2006/relationships/tags" Target="../tags/tag57.xml"/><Relationship Id="rId53" Type="http://schemas.openxmlformats.org/officeDocument/2006/relationships/tags" Target="../tags/tag56.xml"/><Relationship Id="rId52" Type="http://schemas.openxmlformats.org/officeDocument/2006/relationships/tags" Target="../tags/tag55.xml"/><Relationship Id="rId51" Type="http://schemas.openxmlformats.org/officeDocument/2006/relationships/tags" Target="../tags/tag54.xml"/><Relationship Id="rId50" Type="http://schemas.openxmlformats.org/officeDocument/2006/relationships/tags" Target="../tags/tag53.xml"/><Relationship Id="rId5" Type="http://schemas.openxmlformats.org/officeDocument/2006/relationships/tags" Target="../tags/tag8.xml"/><Relationship Id="rId49" Type="http://schemas.openxmlformats.org/officeDocument/2006/relationships/tags" Target="../tags/tag52.xml"/><Relationship Id="rId48" Type="http://schemas.openxmlformats.org/officeDocument/2006/relationships/tags" Target="../tags/tag51.xml"/><Relationship Id="rId47" Type="http://schemas.openxmlformats.org/officeDocument/2006/relationships/tags" Target="../tags/tag50.xml"/><Relationship Id="rId46" Type="http://schemas.openxmlformats.org/officeDocument/2006/relationships/tags" Target="../tags/tag49.xml"/><Relationship Id="rId45" Type="http://schemas.openxmlformats.org/officeDocument/2006/relationships/tags" Target="../tags/tag48.xml"/><Relationship Id="rId44" Type="http://schemas.openxmlformats.org/officeDocument/2006/relationships/tags" Target="../tags/tag47.xml"/><Relationship Id="rId43" Type="http://schemas.openxmlformats.org/officeDocument/2006/relationships/tags" Target="../tags/tag46.xml"/><Relationship Id="rId42" Type="http://schemas.openxmlformats.org/officeDocument/2006/relationships/tags" Target="../tags/tag45.xml"/><Relationship Id="rId41" Type="http://schemas.openxmlformats.org/officeDocument/2006/relationships/tags" Target="../tags/tag44.xml"/><Relationship Id="rId40" Type="http://schemas.openxmlformats.org/officeDocument/2006/relationships/tags" Target="../tags/tag43.xml"/><Relationship Id="rId4" Type="http://schemas.openxmlformats.org/officeDocument/2006/relationships/tags" Target="../tags/tag7.xml"/><Relationship Id="rId39" Type="http://schemas.openxmlformats.org/officeDocument/2006/relationships/tags" Target="../tags/tag42.xml"/><Relationship Id="rId38" Type="http://schemas.openxmlformats.org/officeDocument/2006/relationships/tags" Target="../tags/tag41.xml"/><Relationship Id="rId37" Type="http://schemas.openxmlformats.org/officeDocument/2006/relationships/tags" Target="../tags/tag40.xml"/><Relationship Id="rId36" Type="http://schemas.openxmlformats.org/officeDocument/2006/relationships/tags" Target="../tags/tag39.xml"/><Relationship Id="rId35" Type="http://schemas.openxmlformats.org/officeDocument/2006/relationships/tags" Target="../tags/tag38.xml"/><Relationship Id="rId34" Type="http://schemas.openxmlformats.org/officeDocument/2006/relationships/tags" Target="../tags/tag37.xml"/><Relationship Id="rId33" Type="http://schemas.openxmlformats.org/officeDocument/2006/relationships/tags" Target="../tags/tag36.xml"/><Relationship Id="rId32" Type="http://schemas.openxmlformats.org/officeDocument/2006/relationships/tags" Target="../tags/tag35.xml"/><Relationship Id="rId31" Type="http://schemas.openxmlformats.org/officeDocument/2006/relationships/tags" Target="../tags/tag34.xml"/><Relationship Id="rId30" Type="http://schemas.openxmlformats.org/officeDocument/2006/relationships/tags" Target="../tags/tag33.xml"/><Relationship Id="rId3" Type="http://schemas.openxmlformats.org/officeDocument/2006/relationships/tags" Target="../tags/tag6.xml"/><Relationship Id="rId29" Type="http://schemas.openxmlformats.org/officeDocument/2006/relationships/tags" Target="../tags/tag32.xml"/><Relationship Id="rId28" Type="http://schemas.openxmlformats.org/officeDocument/2006/relationships/tags" Target="../tags/tag31.xml"/><Relationship Id="rId27" Type="http://schemas.openxmlformats.org/officeDocument/2006/relationships/tags" Target="../tags/tag30.xml"/><Relationship Id="rId26" Type="http://schemas.openxmlformats.org/officeDocument/2006/relationships/tags" Target="../tags/tag29.xml"/><Relationship Id="rId25" Type="http://schemas.openxmlformats.org/officeDocument/2006/relationships/tags" Target="../tags/tag28.xml"/><Relationship Id="rId24" Type="http://schemas.openxmlformats.org/officeDocument/2006/relationships/tags" Target="../tags/tag27.xml"/><Relationship Id="rId23" Type="http://schemas.openxmlformats.org/officeDocument/2006/relationships/tags" Target="../tags/tag26.xml"/><Relationship Id="rId22" Type="http://schemas.openxmlformats.org/officeDocument/2006/relationships/tags" Target="../tags/tag25.xml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tags" Target="../tags/tag5.xml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9.png"/><Relationship Id="rId2" Type="http://schemas.openxmlformats.org/officeDocument/2006/relationships/tags" Target="../tags/tag74.xml"/><Relationship Id="rId19" Type="http://schemas.openxmlformats.org/officeDocument/2006/relationships/image" Target="../media/image8.png"/><Relationship Id="rId18" Type="http://schemas.openxmlformats.org/officeDocument/2006/relationships/image" Target="../media/image7.png"/><Relationship Id="rId17" Type="http://schemas.openxmlformats.org/officeDocument/2006/relationships/image" Target="../media/image6.png"/><Relationship Id="rId16" Type="http://schemas.openxmlformats.org/officeDocument/2006/relationships/image" Target="../media/image5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1" Type="http://schemas.openxmlformats.org/officeDocument/2006/relationships/slideLayout" Target="../slideLayouts/slideLayout2.xml"/><Relationship Id="rId30" Type="http://schemas.openxmlformats.org/officeDocument/2006/relationships/tags" Target="../tags/tag112.xml"/><Relationship Id="rId3" Type="http://schemas.openxmlformats.org/officeDocument/2006/relationships/tags" Target="../tags/tag87.xml"/><Relationship Id="rId29" Type="http://schemas.openxmlformats.org/officeDocument/2006/relationships/tags" Target="../tags/tag111.xml"/><Relationship Id="rId28" Type="http://schemas.openxmlformats.org/officeDocument/2006/relationships/tags" Target="../tags/tag110.xml"/><Relationship Id="rId27" Type="http://schemas.openxmlformats.org/officeDocument/2006/relationships/tags" Target="../tags/tag109.xml"/><Relationship Id="rId26" Type="http://schemas.openxmlformats.org/officeDocument/2006/relationships/tags" Target="../tags/tag108.xml"/><Relationship Id="rId25" Type="http://schemas.openxmlformats.org/officeDocument/2006/relationships/tags" Target="../tags/tag107.xml"/><Relationship Id="rId24" Type="http://schemas.openxmlformats.org/officeDocument/2006/relationships/tags" Target="../tags/tag106.xml"/><Relationship Id="rId23" Type="http://schemas.openxmlformats.org/officeDocument/2006/relationships/tags" Target="../tags/tag105.xml"/><Relationship Id="rId22" Type="http://schemas.openxmlformats.org/officeDocument/2006/relationships/tags" Target="../tags/tag104.xml"/><Relationship Id="rId21" Type="http://schemas.openxmlformats.org/officeDocument/2006/relationships/tags" Target="../tags/tag103.xml"/><Relationship Id="rId20" Type="http://schemas.openxmlformats.org/officeDocument/2006/relationships/tags" Target="../tags/tag102.xml"/><Relationship Id="rId2" Type="http://schemas.openxmlformats.org/officeDocument/2006/relationships/tags" Target="../tags/tag86.xml"/><Relationship Id="rId19" Type="http://schemas.openxmlformats.org/officeDocument/2006/relationships/tags" Target="../tags/tag101.xml"/><Relationship Id="rId18" Type="http://schemas.openxmlformats.org/officeDocument/2006/relationships/image" Target="../media/image11.png"/><Relationship Id="rId17" Type="http://schemas.openxmlformats.org/officeDocument/2006/relationships/tags" Target="../tags/tag100.xml"/><Relationship Id="rId16" Type="http://schemas.openxmlformats.org/officeDocument/2006/relationships/image" Target="../media/image10.png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0" name="椭圆 1049"/>
          <p:cNvSpPr/>
          <p:nvPr/>
        </p:nvSpPr>
        <p:spPr>
          <a:xfrm>
            <a:off x="3121025" y="496888"/>
            <a:ext cx="5862638" cy="5862638"/>
          </a:xfrm>
          <a:prstGeom prst="ellipse">
            <a:avLst/>
          </a:prstGeom>
          <a:solidFill>
            <a:schemeClr val="tx1"/>
          </a:solidFill>
          <a:ln w="28575">
            <a:solidFill>
              <a:srgbClr val="E78D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77" name="组合 8"/>
          <p:cNvGrpSpPr/>
          <p:nvPr/>
        </p:nvGrpSpPr>
        <p:grpSpPr>
          <a:xfrm>
            <a:off x="3619500" y="2381250"/>
            <a:ext cx="4940300" cy="2241550"/>
            <a:chOff x="3619500" y="2364092"/>
            <a:chExt cx="4940300" cy="2240941"/>
          </a:xfrm>
        </p:grpSpPr>
        <p:grpSp>
          <p:nvGrpSpPr>
            <p:cNvPr id="3078" name="组合 6"/>
            <p:cNvGrpSpPr/>
            <p:nvPr/>
          </p:nvGrpSpPr>
          <p:grpSpPr>
            <a:xfrm>
              <a:off x="3619500" y="2364092"/>
              <a:ext cx="4940300" cy="76200"/>
              <a:chOff x="3619500" y="2419817"/>
              <a:chExt cx="4940300" cy="76200"/>
            </a:xfrm>
          </p:grpSpPr>
          <p:cxnSp>
            <p:nvCxnSpPr>
              <p:cNvPr id="5" name="直接连接符 4"/>
              <p:cNvCxnSpPr/>
              <p:nvPr/>
            </p:nvCxnSpPr>
            <p:spPr>
              <a:xfrm>
                <a:off x="3619500" y="2496017"/>
                <a:ext cx="4940300" cy="0"/>
              </a:xfrm>
              <a:prstGeom prst="line">
                <a:avLst/>
              </a:prstGeom>
              <a:ln w="9525">
                <a:solidFill>
                  <a:srgbClr val="FAB0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>
              <a:xfrm>
                <a:off x="3619500" y="2419817"/>
                <a:ext cx="4940300" cy="0"/>
              </a:xfrm>
              <a:prstGeom prst="line">
                <a:avLst/>
              </a:prstGeom>
              <a:ln w="9525">
                <a:solidFill>
                  <a:srgbClr val="FAB0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79" name="组合 43"/>
            <p:cNvGrpSpPr/>
            <p:nvPr/>
          </p:nvGrpSpPr>
          <p:grpSpPr>
            <a:xfrm>
              <a:off x="3619500" y="4528833"/>
              <a:ext cx="4940300" cy="76200"/>
              <a:chOff x="3619500" y="2419817"/>
              <a:chExt cx="4940300" cy="76200"/>
            </a:xfrm>
          </p:grpSpPr>
          <p:cxnSp>
            <p:nvCxnSpPr>
              <p:cNvPr id="45" name="直接连接符 44"/>
              <p:cNvCxnSpPr/>
              <p:nvPr/>
            </p:nvCxnSpPr>
            <p:spPr>
              <a:xfrm>
                <a:off x="3619500" y="2496017"/>
                <a:ext cx="4940300" cy="0"/>
              </a:xfrm>
              <a:prstGeom prst="line">
                <a:avLst/>
              </a:prstGeom>
              <a:ln w="9525">
                <a:solidFill>
                  <a:srgbClr val="FAB0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>
              <a:xfrm>
                <a:off x="3619500" y="2419817"/>
                <a:ext cx="4940300" cy="0"/>
              </a:xfrm>
              <a:prstGeom prst="line">
                <a:avLst/>
              </a:prstGeom>
              <a:ln w="9525">
                <a:solidFill>
                  <a:srgbClr val="FAB0E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76" name="文本框 16"/>
          <p:cNvSpPr txBox="1"/>
          <p:nvPr/>
        </p:nvSpPr>
        <p:spPr>
          <a:xfrm>
            <a:off x="2137410" y="2606675"/>
            <a:ext cx="76708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Retail Sales</a:t>
            </a:r>
            <a:endParaRPr lang="en-US" altLang="en-US" sz="4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Dashboard Analysis</a:t>
            </a:r>
            <a:endParaRPr lang="en-US" altLang="en-US" sz="4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2138"/>
            <a:ext cx="4811713" cy="2624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6" name="图片 7"/>
          <p:cNvPicPr>
            <a:picLocks noChangeAspect="1"/>
          </p:cNvPicPr>
          <p:nvPr/>
        </p:nvPicPr>
        <p:blipFill>
          <a:blip r:embed="rId3"/>
          <a:srcRect t="9358" b="9358"/>
          <a:stretch>
            <a:fillRect/>
          </a:stretch>
        </p:blipFill>
        <p:spPr>
          <a:xfrm>
            <a:off x="318" y="4233863"/>
            <a:ext cx="4811712" cy="2624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7" name="矩形 8"/>
          <p:cNvSpPr/>
          <p:nvPr/>
        </p:nvSpPr>
        <p:spPr>
          <a:xfrm>
            <a:off x="7746683" y="2894330"/>
            <a:ext cx="3729037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Slicers for Year &amp; Category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488" name="矩形 9"/>
          <p:cNvSpPr/>
          <p:nvPr/>
        </p:nvSpPr>
        <p:spPr>
          <a:xfrm>
            <a:off x="7746683" y="2057718"/>
            <a:ext cx="3729037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Made dashboard dynamic &amp; user-driven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0489" name="组合 10"/>
          <p:cNvGrpSpPr/>
          <p:nvPr/>
        </p:nvGrpSpPr>
        <p:grpSpPr>
          <a:xfrm>
            <a:off x="3425825" y="1682750"/>
            <a:ext cx="7952739" cy="5354638"/>
            <a:chOff x="3425047" y="1681972"/>
            <a:chExt cx="7955055" cy="5356063"/>
          </a:xfrm>
        </p:grpSpPr>
        <p:sp>
          <p:nvSpPr>
            <p:cNvPr id="12" name="任意多边形 11"/>
            <p:cNvSpPr/>
            <p:nvPr/>
          </p:nvSpPr>
          <p:spPr>
            <a:xfrm rot="18885821" flipH="1">
              <a:off x="3417968" y="1689051"/>
              <a:ext cx="5356063" cy="5341905"/>
            </a:xfrm>
            <a:custGeom>
              <a:avLst/>
              <a:gdLst>
                <a:gd name="connsiteX0" fmla="*/ 1808822 w 5356063"/>
                <a:gd name="connsiteY0" fmla="*/ 0 h 5341905"/>
                <a:gd name="connsiteX1" fmla="*/ 0 w 5356063"/>
                <a:gd name="connsiteY1" fmla="*/ 1823805 h 5341905"/>
                <a:gd name="connsiteX2" fmla="*/ 2312744 w 5356063"/>
                <a:gd name="connsiteY2" fmla="*/ 4117550 h 5341905"/>
                <a:gd name="connsiteX3" fmla="*/ 2312744 w 5356063"/>
                <a:gd name="connsiteY3" fmla="*/ 4720687 h 5341905"/>
                <a:gd name="connsiteX4" fmla="*/ 2920878 w 5356063"/>
                <a:gd name="connsiteY4" fmla="*/ 4720687 h 5341905"/>
                <a:gd name="connsiteX5" fmla="*/ 3547241 w 5356063"/>
                <a:gd name="connsiteY5" fmla="*/ 5341905 h 5341905"/>
                <a:gd name="connsiteX6" fmla="*/ 5356063 w 5356063"/>
                <a:gd name="connsiteY6" fmla="*/ 3518100 h 5341905"/>
                <a:gd name="connsiteX7" fmla="*/ 3135116 w 5356063"/>
                <a:gd name="connsiteY7" fmla="*/ 1315397 h 5341905"/>
                <a:gd name="connsiteX8" fmla="*/ 3130099 w 5356063"/>
                <a:gd name="connsiteY8" fmla="*/ 707286 h 5341905"/>
                <a:gd name="connsiteX9" fmla="*/ 2526984 w 5356063"/>
                <a:gd name="connsiteY9" fmla="*/ 712261 h 534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6063" h="5341905">
                  <a:moveTo>
                    <a:pt x="1808822" y="0"/>
                  </a:moveTo>
                  <a:lnTo>
                    <a:pt x="0" y="1823805"/>
                  </a:lnTo>
                  <a:lnTo>
                    <a:pt x="2312744" y="4117550"/>
                  </a:lnTo>
                  <a:lnTo>
                    <a:pt x="2312744" y="4720687"/>
                  </a:lnTo>
                  <a:lnTo>
                    <a:pt x="2920878" y="4720687"/>
                  </a:lnTo>
                  <a:lnTo>
                    <a:pt x="3547241" y="5341905"/>
                  </a:lnTo>
                  <a:lnTo>
                    <a:pt x="5356063" y="3518100"/>
                  </a:lnTo>
                  <a:lnTo>
                    <a:pt x="3135116" y="1315397"/>
                  </a:lnTo>
                  <a:lnTo>
                    <a:pt x="3130099" y="707286"/>
                  </a:lnTo>
                  <a:lnTo>
                    <a:pt x="2526984" y="712261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491" name="矩形 12"/>
            <p:cNvSpPr/>
            <p:nvPr/>
          </p:nvSpPr>
          <p:spPr>
            <a:xfrm>
              <a:off x="7747480" y="3483946"/>
              <a:ext cx="3632622" cy="3372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just" eaLnBrk="1" hangingPunct="1"/>
              <a:r>
                <a:rPr lang="en-US" altLang="en-US" sz="16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Linked across multiple pivots</a:t>
              </a:r>
              <a:endPara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0492" name="组合 13"/>
            <p:cNvGrpSpPr/>
            <p:nvPr/>
          </p:nvGrpSpPr>
          <p:grpSpPr>
            <a:xfrm>
              <a:off x="5437353" y="2894135"/>
              <a:ext cx="1212569" cy="1212569"/>
              <a:chOff x="5374640" y="2383129"/>
              <a:chExt cx="1449255" cy="1449255"/>
            </a:xfrm>
          </p:grpSpPr>
          <p:sp>
            <p:nvSpPr>
              <p:cNvPr id="20493" name="Freeform 122"/>
              <p:cNvSpPr/>
              <p:nvPr/>
            </p:nvSpPr>
            <p:spPr>
              <a:xfrm>
                <a:off x="5826483" y="2814321"/>
                <a:ext cx="646094" cy="646094"/>
              </a:xfrm>
              <a:custGeom>
                <a:avLst/>
                <a:gdLst/>
                <a:ahLst/>
                <a:cxnLst>
                  <a:cxn ang="0">
                    <a:pos x="597080" y="403252"/>
                  </a:cxn>
                  <a:cxn ang="0">
                    <a:pos x="483457" y="414391"/>
                  </a:cxn>
                  <a:cxn ang="0">
                    <a:pos x="354238" y="282945"/>
                  </a:cxn>
                  <a:cxn ang="0">
                    <a:pos x="639410" y="111396"/>
                  </a:cxn>
                  <a:cxn ang="0">
                    <a:pos x="590396" y="62381"/>
                  </a:cxn>
                  <a:cxn ang="0">
                    <a:pos x="225019" y="155954"/>
                  </a:cxn>
                  <a:cxn ang="0">
                    <a:pos x="91344" y="20051"/>
                  </a:cxn>
                  <a:cxn ang="0">
                    <a:pos x="20051" y="20051"/>
                  </a:cxn>
                  <a:cxn ang="0">
                    <a:pos x="20051" y="91344"/>
                  </a:cxn>
                  <a:cxn ang="0">
                    <a:pos x="155954" y="225019"/>
                  </a:cxn>
                  <a:cxn ang="0">
                    <a:pos x="62381" y="590396"/>
                  </a:cxn>
                  <a:cxn ang="0">
                    <a:pos x="111396" y="639410"/>
                  </a:cxn>
                  <a:cxn ang="0">
                    <a:pos x="282945" y="354238"/>
                  </a:cxn>
                  <a:cxn ang="0">
                    <a:pos x="412163" y="483457"/>
                  </a:cxn>
                  <a:cxn ang="0">
                    <a:pos x="403252" y="599308"/>
                  </a:cxn>
                  <a:cxn ang="0">
                    <a:pos x="452266" y="646094"/>
                  </a:cxn>
                  <a:cxn ang="0">
                    <a:pos x="521331" y="521331"/>
                  </a:cxn>
                  <a:cxn ang="0">
                    <a:pos x="646094" y="452266"/>
                  </a:cxn>
                  <a:cxn ang="0">
                    <a:pos x="597080" y="403252"/>
                  </a:cxn>
                </a:cxnLst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5374640" y="2383129"/>
                <a:ext cx="1449255" cy="1449255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Interactive Controls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84288" y="4578350"/>
            <a:ext cx="1663700" cy="431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2613" y="3917950"/>
            <a:ext cx="1663700" cy="431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1800000">
            <a:off x="1868488" y="4289425"/>
            <a:ext cx="1062038" cy="347663"/>
          </a:xfrm>
          <a:custGeom>
            <a:avLst/>
            <a:gdLst>
              <a:gd name="connsiteX0" fmla="*/ 0 w 1060962"/>
              <a:gd name="connsiteY0" fmla="*/ 348582 h 348582"/>
              <a:gd name="connsiteX1" fmla="*/ 603762 w 1060962"/>
              <a:gd name="connsiteY1" fmla="*/ 0 h 348582"/>
              <a:gd name="connsiteX2" fmla="*/ 1060962 w 1060962"/>
              <a:gd name="connsiteY2" fmla="*/ 0 h 348582"/>
              <a:gd name="connsiteX3" fmla="*/ 457200 w 1060962"/>
              <a:gd name="connsiteY3" fmla="*/ 348582 h 3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962" h="348582">
                <a:moveTo>
                  <a:pt x="0" y="348582"/>
                </a:moveTo>
                <a:lnTo>
                  <a:pt x="603762" y="0"/>
                </a:lnTo>
                <a:lnTo>
                  <a:pt x="1060962" y="0"/>
                </a:lnTo>
                <a:lnTo>
                  <a:pt x="457200" y="348582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24113" y="3255963"/>
            <a:ext cx="1663700" cy="431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 rot="1800000">
            <a:off x="2439988" y="3627438"/>
            <a:ext cx="1060450" cy="349250"/>
          </a:xfrm>
          <a:custGeom>
            <a:avLst/>
            <a:gdLst>
              <a:gd name="connsiteX0" fmla="*/ 0 w 1060962"/>
              <a:gd name="connsiteY0" fmla="*/ 348582 h 348582"/>
              <a:gd name="connsiteX1" fmla="*/ 603762 w 1060962"/>
              <a:gd name="connsiteY1" fmla="*/ 0 h 348582"/>
              <a:gd name="connsiteX2" fmla="*/ 1060962 w 1060962"/>
              <a:gd name="connsiteY2" fmla="*/ 0 h 348582"/>
              <a:gd name="connsiteX3" fmla="*/ 457200 w 1060962"/>
              <a:gd name="connsiteY3" fmla="*/ 348582 h 3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962" h="348582">
                <a:moveTo>
                  <a:pt x="0" y="348582"/>
                </a:moveTo>
                <a:lnTo>
                  <a:pt x="603762" y="0"/>
                </a:lnTo>
                <a:lnTo>
                  <a:pt x="1060962" y="0"/>
                </a:lnTo>
                <a:lnTo>
                  <a:pt x="457200" y="348582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94025" y="2598738"/>
            <a:ext cx="1663700" cy="4318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 rot="1800000">
            <a:off x="3009900" y="2971800"/>
            <a:ext cx="1060450" cy="347663"/>
          </a:xfrm>
          <a:custGeom>
            <a:avLst/>
            <a:gdLst>
              <a:gd name="connsiteX0" fmla="*/ 0 w 1060962"/>
              <a:gd name="connsiteY0" fmla="*/ 348582 h 348582"/>
              <a:gd name="connsiteX1" fmla="*/ 603762 w 1060962"/>
              <a:gd name="connsiteY1" fmla="*/ 0 h 348582"/>
              <a:gd name="connsiteX2" fmla="*/ 1060962 w 1060962"/>
              <a:gd name="connsiteY2" fmla="*/ 0 h 348582"/>
              <a:gd name="connsiteX3" fmla="*/ 457200 w 1060962"/>
              <a:gd name="connsiteY3" fmla="*/ 348582 h 3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962" h="348582">
                <a:moveTo>
                  <a:pt x="0" y="348582"/>
                </a:moveTo>
                <a:lnTo>
                  <a:pt x="603762" y="0"/>
                </a:lnTo>
                <a:lnTo>
                  <a:pt x="1060962" y="0"/>
                </a:lnTo>
                <a:lnTo>
                  <a:pt x="457200" y="348582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任意多边形 13"/>
          <p:cNvSpPr/>
          <p:nvPr/>
        </p:nvSpPr>
        <p:spPr>
          <a:xfrm rot="1800000">
            <a:off x="3581400" y="2309813"/>
            <a:ext cx="1060450" cy="349250"/>
          </a:xfrm>
          <a:custGeom>
            <a:avLst/>
            <a:gdLst>
              <a:gd name="connsiteX0" fmla="*/ 0 w 1060962"/>
              <a:gd name="connsiteY0" fmla="*/ 348582 h 348582"/>
              <a:gd name="connsiteX1" fmla="*/ 603762 w 1060962"/>
              <a:gd name="connsiteY1" fmla="*/ 0 h 348582"/>
              <a:gd name="connsiteX2" fmla="*/ 1060962 w 1060962"/>
              <a:gd name="connsiteY2" fmla="*/ 0 h 348582"/>
              <a:gd name="connsiteX3" fmla="*/ 457200 w 1060962"/>
              <a:gd name="connsiteY3" fmla="*/ 348582 h 3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962" h="348582">
                <a:moveTo>
                  <a:pt x="0" y="348582"/>
                </a:moveTo>
                <a:lnTo>
                  <a:pt x="603762" y="0"/>
                </a:lnTo>
                <a:lnTo>
                  <a:pt x="1060962" y="0"/>
                </a:lnTo>
                <a:lnTo>
                  <a:pt x="457200" y="348582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3563938" y="1835150"/>
            <a:ext cx="2154238" cy="639763"/>
          </a:xfrm>
          <a:custGeom>
            <a:avLst/>
            <a:gdLst>
              <a:gd name="connsiteX0" fmla="*/ 0 w 2152749"/>
              <a:gd name="connsiteY0" fmla="*/ 104311 h 640423"/>
              <a:gd name="connsiteX1" fmla="*/ 1717237 w 2152749"/>
              <a:gd name="connsiteY1" fmla="*/ 104311 h 640423"/>
              <a:gd name="connsiteX2" fmla="*/ 1717237 w 2152749"/>
              <a:gd name="connsiteY2" fmla="*/ 536111 h 640423"/>
              <a:gd name="connsiteX3" fmla="*/ 0 w 2152749"/>
              <a:gd name="connsiteY3" fmla="*/ 536111 h 640423"/>
              <a:gd name="connsiteX4" fmla="*/ 1717238 w 2152749"/>
              <a:gd name="connsiteY4" fmla="*/ 0 h 640423"/>
              <a:gd name="connsiteX5" fmla="*/ 2152749 w 2152749"/>
              <a:gd name="connsiteY5" fmla="*/ 320212 h 640423"/>
              <a:gd name="connsiteX6" fmla="*/ 1717238 w 2152749"/>
              <a:gd name="connsiteY6" fmla="*/ 640423 h 64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2749" h="640423">
                <a:moveTo>
                  <a:pt x="0" y="104311"/>
                </a:moveTo>
                <a:lnTo>
                  <a:pt x="1717237" y="104311"/>
                </a:lnTo>
                <a:lnTo>
                  <a:pt x="1717237" y="536111"/>
                </a:lnTo>
                <a:lnTo>
                  <a:pt x="0" y="536111"/>
                </a:lnTo>
                <a:close/>
                <a:moveTo>
                  <a:pt x="1717238" y="0"/>
                </a:moveTo>
                <a:lnTo>
                  <a:pt x="2152749" y="320212"/>
                </a:lnTo>
                <a:lnTo>
                  <a:pt x="1717238" y="640423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398" name="文本框 15"/>
          <p:cNvSpPr txBox="1"/>
          <p:nvPr/>
        </p:nvSpPr>
        <p:spPr>
          <a:xfrm>
            <a:off x="5888038" y="1984375"/>
            <a:ext cx="5132387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Bar Chart → Category-level sales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99" name="文本框 16"/>
          <p:cNvSpPr txBox="1"/>
          <p:nvPr/>
        </p:nvSpPr>
        <p:spPr>
          <a:xfrm>
            <a:off x="5057775" y="2644775"/>
            <a:ext cx="5132388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Line Chart → Profit over time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00" name="文本框 17"/>
          <p:cNvSpPr txBox="1"/>
          <p:nvPr/>
        </p:nvSpPr>
        <p:spPr>
          <a:xfrm>
            <a:off x="4506913" y="3305175"/>
            <a:ext cx="5132387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Area &amp; Pie Chart → Monthly/Category mix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01" name="文本框 18"/>
          <p:cNvSpPr txBox="1"/>
          <p:nvPr/>
        </p:nvSpPr>
        <p:spPr>
          <a:xfrm>
            <a:off x="3825875" y="3963988"/>
            <a:ext cx="5132388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Map Chart → State-wise sales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02" name="文本框 19"/>
          <p:cNvSpPr txBox="1"/>
          <p:nvPr/>
        </p:nvSpPr>
        <p:spPr>
          <a:xfrm>
            <a:off x="3322638" y="4624388"/>
            <a:ext cx="5132387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en-US" altLang="zh-CN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Funnel Chart </a:t>
            </a:r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→ Sales by Category</a:t>
            </a:r>
            <a:endParaRPr lang="en-US" altLang="zh-CN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Visualizations Used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7653" name="组合 5"/>
          <p:cNvGrpSpPr/>
          <p:nvPr/>
        </p:nvGrpSpPr>
        <p:grpSpPr>
          <a:xfrm>
            <a:off x="1747838" y="1049338"/>
            <a:ext cx="8874125" cy="4321175"/>
            <a:chOff x="4443647" y="352715"/>
            <a:chExt cx="9161537" cy="4460644"/>
          </a:xfrm>
        </p:grpSpPr>
        <p:grpSp>
          <p:nvGrpSpPr>
            <p:cNvPr id="27657" name="组合 7"/>
            <p:cNvGrpSpPr/>
            <p:nvPr/>
          </p:nvGrpSpPr>
          <p:grpSpPr>
            <a:xfrm>
              <a:off x="4443647" y="352715"/>
              <a:ext cx="9161537" cy="4460644"/>
              <a:chOff x="1903647" y="1648115"/>
              <a:chExt cx="9161537" cy="4460644"/>
            </a:xfrm>
          </p:grpSpPr>
          <p:grpSp>
            <p:nvGrpSpPr>
              <p:cNvPr id="27659" name="组合 9"/>
              <p:cNvGrpSpPr/>
              <p:nvPr/>
            </p:nvGrpSpPr>
            <p:grpSpPr>
              <a:xfrm>
                <a:off x="1903647" y="1716965"/>
                <a:ext cx="6572992" cy="4391794"/>
                <a:chOff x="390533" y="226692"/>
                <a:chExt cx="6572992" cy="4391794"/>
              </a:xfrm>
            </p:grpSpPr>
            <p:sp>
              <p:nvSpPr>
                <p:cNvPr id="13" name="直角三角形 12"/>
                <p:cNvSpPr/>
                <p:nvPr/>
              </p:nvSpPr>
              <p:spPr>
                <a:xfrm rot="20266286" flipH="1">
                  <a:off x="390533" y="226692"/>
                  <a:ext cx="918986" cy="3468661"/>
                </a:xfrm>
                <a:prstGeom prst="rtTriangl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直角三角形 13"/>
                <p:cNvSpPr/>
                <p:nvPr/>
              </p:nvSpPr>
              <p:spPr>
                <a:xfrm rot="20275595" flipH="1" flipV="1">
                  <a:off x="1250225" y="3520117"/>
                  <a:ext cx="918986" cy="1098369"/>
                </a:xfrm>
                <a:prstGeom prst="rtTriangl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直角三角形 14"/>
                <p:cNvSpPr/>
                <p:nvPr/>
              </p:nvSpPr>
              <p:spPr>
                <a:xfrm rot="20978318" flipH="1">
                  <a:off x="6169881" y="899386"/>
                  <a:ext cx="567697" cy="2017901"/>
                </a:xfrm>
                <a:prstGeom prst="rtTriangl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直角三角形 15"/>
                <p:cNvSpPr/>
                <p:nvPr/>
              </p:nvSpPr>
              <p:spPr>
                <a:xfrm rot="21048083" flipH="1" flipV="1">
                  <a:off x="6357626" y="2889456"/>
                  <a:ext cx="605899" cy="463988"/>
                </a:xfrm>
                <a:prstGeom prst="rtTriangle">
                  <a:avLst/>
                </a:prstGeom>
                <a:solidFill>
                  <a:schemeClr val="bg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" name="等腰三角形 10"/>
              <p:cNvSpPr/>
              <p:nvPr/>
            </p:nvSpPr>
            <p:spPr>
              <a:xfrm rot="4779366">
                <a:off x="8822842" y="2310917"/>
                <a:ext cx="1747252" cy="2737433"/>
              </a:xfrm>
              <a:prstGeom prst="triangle">
                <a:avLst>
                  <a:gd name="adj" fmla="val 0"/>
                </a:avLst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矩形 4"/>
              <p:cNvSpPr/>
              <p:nvPr/>
            </p:nvSpPr>
            <p:spPr>
              <a:xfrm>
                <a:off x="2123803" y="1648115"/>
                <a:ext cx="5940334" cy="3521529"/>
              </a:xfrm>
              <a:custGeom>
                <a:avLst/>
                <a:gdLst>
                  <a:gd name="connsiteX0" fmla="*/ 0 w 2177143"/>
                  <a:gd name="connsiteY0" fmla="*/ 0 h 914400"/>
                  <a:gd name="connsiteX1" fmla="*/ 2177143 w 2177143"/>
                  <a:gd name="connsiteY1" fmla="*/ 0 h 914400"/>
                  <a:gd name="connsiteX2" fmla="*/ 2177143 w 2177143"/>
                  <a:gd name="connsiteY2" fmla="*/ 914400 h 914400"/>
                  <a:gd name="connsiteX3" fmla="*/ 0 w 2177143"/>
                  <a:gd name="connsiteY3" fmla="*/ 914400 h 914400"/>
                  <a:gd name="connsiteX4" fmla="*/ 0 w 2177143"/>
                  <a:gd name="connsiteY4" fmla="*/ 0 h 914400"/>
                  <a:gd name="connsiteX0-1" fmla="*/ 0 w 4865914"/>
                  <a:gd name="connsiteY0-2" fmla="*/ 0 h 2100943"/>
                  <a:gd name="connsiteX1-3" fmla="*/ 4865914 w 4865914"/>
                  <a:gd name="connsiteY1-4" fmla="*/ 1186543 h 2100943"/>
                  <a:gd name="connsiteX2-5" fmla="*/ 4865914 w 4865914"/>
                  <a:gd name="connsiteY2-6" fmla="*/ 2100943 h 2100943"/>
                  <a:gd name="connsiteX3-7" fmla="*/ 2688771 w 4865914"/>
                  <a:gd name="connsiteY3-8" fmla="*/ 2100943 h 2100943"/>
                  <a:gd name="connsiteX4-9" fmla="*/ 0 w 4865914"/>
                  <a:gd name="connsiteY4-10" fmla="*/ 0 h 2100943"/>
                  <a:gd name="connsiteX0-11" fmla="*/ 0 w 4865914"/>
                  <a:gd name="connsiteY0-12" fmla="*/ 0 h 3483429"/>
                  <a:gd name="connsiteX1-13" fmla="*/ 4865914 w 4865914"/>
                  <a:gd name="connsiteY1-14" fmla="*/ 1186543 h 3483429"/>
                  <a:gd name="connsiteX2-15" fmla="*/ 4865914 w 4865914"/>
                  <a:gd name="connsiteY2-16" fmla="*/ 2100943 h 3483429"/>
                  <a:gd name="connsiteX3-17" fmla="*/ 1382485 w 4865914"/>
                  <a:gd name="connsiteY3-18" fmla="*/ 3483429 h 3483429"/>
                  <a:gd name="connsiteX4-19" fmla="*/ 0 w 4865914"/>
                  <a:gd name="connsiteY4-20" fmla="*/ 0 h 3483429"/>
                  <a:gd name="connsiteX0-21" fmla="*/ 0 w 4919254"/>
                  <a:gd name="connsiteY0-22" fmla="*/ 0 h 3521529"/>
                  <a:gd name="connsiteX1-23" fmla="*/ 4919254 w 4919254"/>
                  <a:gd name="connsiteY1-24" fmla="*/ 1224643 h 3521529"/>
                  <a:gd name="connsiteX2-25" fmla="*/ 4919254 w 4919254"/>
                  <a:gd name="connsiteY2-26" fmla="*/ 2139043 h 3521529"/>
                  <a:gd name="connsiteX3-27" fmla="*/ 1435825 w 4919254"/>
                  <a:gd name="connsiteY3-28" fmla="*/ 3521529 h 3521529"/>
                  <a:gd name="connsiteX4-29" fmla="*/ 0 w 4919254"/>
                  <a:gd name="connsiteY4-30" fmla="*/ 0 h 3521529"/>
                  <a:gd name="connsiteX0-31" fmla="*/ 0 w 5940334"/>
                  <a:gd name="connsiteY0-32" fmla="*/ 0 h 3521529"/>
                  <a:gd name="connsiteX1-33" fmla="*/ 5940334 w 5940334"/>
                  <a:gd name="connsiteY1-34" fmla="*/ 714103 h 3521529"/>
                  <a:gd name="connsiteX2-35" fmla="*/ 4919254 w 5940334"/>
                  <a:gd name="connsiteY2-36" fmla="*/ 2139043 h 3521529"/>
                  <a:gd name="connsiteX3-37" fmla="*/ 1435825 w 5940334"/>
                  <a:gd name="connsiteY3-38" fmla="*/ 3521529 h 3521529"/>
                  <a:gd name="connsiteX4-39" fmla="*/ 0 w 5940334"/>
                  <a:gd name="connsiteY4-40" fmla="*/ 0 h 3521529"/>
                  <a:gd name="connsiteX0-41" fmla="*/ 0 w 5940334"/>
                  <a:gd name="connsiteY0-42" fmla="*/ 0 h 3521529"/>
                  <a:gd name="connsiteX1-43" fmla="*/ 5940334 w 5940334"/>
                  <a:gd name="connsiteY1-44" fmla="*/ 714103 h 3521529"/>
                  <a:gd name="connsiteX2-45" fmla="*/ 5742214 w 5940334"/>
                  <a:gd name="connsiteY2-46" fmla="*/ 2786743 h 3521529"/>
                  <a:gd name="connsiteX3-47" fmla="*/ 1435825 w 5940334"/>
                  <a:gd name="connsiteY3-48" fmla="*/ 3521529 h 3521529"/>
                  <a:gd name="connsiteX4-49" fmla="*/ 0 w 5940334"/>
                  <a:gd name="connsiteY4-50" fmla="*/ 0 h 3521529"/>
                  <a:gd name="connsiteX0-51" fmla="*/ 0 w 5940334"/>
                  <a:gd name="connsiteY0-52" fmla="*/ 0 h 3521529"/>
                  <a:gd name="connsiteX1-53" fmla="*/ 5940334 w 5940334"/>
                  <a:gd name="connsiteY1-54" fmla="*/ 714103 h 3521529"/>
                  <a:gd name="connsiteX2-55" fmla="*/ 5732689 w 5940334"/>
                  <a:gd name="connsiteY2-56" fmla="*/ 2801031 h 3521529"/>
                  <a:gd name="connsiteX3-57" fmla="*/ 1435825 w 5940334"/>
                  <a:gd name="connsiteY3-58" fmla="*/ 3521529 h 3521529"/>
                  <a:gd name="connsiteX4-59" fmla="*/ 0 w 5940334"/>
                  <a:gd name="connsiteY4-60" fmla="*/ 0 h 3521529"/>
                  <a:gd name="connsiteX0-61" fmla="*/ 0 w 5940334"/>
                  <a:gd name="connsiteY0-62" fmla="*/ 0 h 3521529"/>
                  <a:gd name="connsiteX1-63" fmla="*/ 5940334 w 5940334"/>
                  <a:gd name="connsiteY1-64" fmla="*/ 714103 h 3521529"/>
                  <a:gd name="connsiteX2-65" fmla="*/ 5751739 w 5940334"/>
                  <a:gd name="connsiteY2-66" fmla="*/ 2791506 h 3521529"/>
                  <a:gd name="connsiteX3-67" fmla="*/ 1435825 w 5940334"/>
                  <a:gd name="connsiteY3-68" fmla="*/ 3521529 h 3521529"/>
                  <a:gd name="connsiteX4-69" fmla="*/ 0 w 5940334"/>
                  <a:gd name="connsiteY4-70" fmla="*/ 0 h 3521529"/>
                  <a:gd name="connsiteX0-71" fmla="*/ 0 w 5940334"/>
                  <a:gd name="connsiteY0-72" fmla="*/ 0 h 3521529"/>
                  <a:gd name="connsiteX1-73" fmla="*/ 5940334 w 5940334"/>
                  <a:gd name="connsiteY1-74" fmla="*/ 714103 h 3521529"/>
                  <a:gd name="connsiteX2-75" fmla="*/ 5742214 w 5940334"/>
                  <a:gd name="connsiteY2-76" fmla="*/ 2805793 h 3521529"/>
                  <a:gd name="connsiteX3-77" fmla="*/ 1435825 w 5940334"/>
                  <a:gd name="connsiteY3-78" fmla="*/ 3521529 h 3521529"/>
                  <a:gd name="connsiteX4-79" fmla="*/ 0 w 5940334"/>
                  <a:gd name="connsiteY4-80" fmla="*/ 0 h 35215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5940334" h="3521529">
                    <a:moveTo>
                      <a:pt x="0" y="0"/>
                    </a:moveTo>
                    <a:lnTo>
                      <a:pt x="5940334" y="714103"/>
                    </a:lnTo>
                    <a:lnTo>
                      <a:pt x="5742214" y="2805793"/>
                    </a:lnTo>
                    <a:lnTo>
                      <a:pt x="1435825" y="35215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9" name="Freeform 142"/>
            <p:cNvSpPr>
              <a:spLocks noEditPoints="1"/>
            </p:cNvSpPr>
            <p:nvPr/>
          </p:nvSpPr>
          <p:spPr bwMode="auto">
            <a:xfrm>
              <a:off x="6395027" y="1123523"/>
              <a:ext cx="1929491" cy="1854120"/>
            </a:xfrm>
            <a:custGeom>
              <a:avLst/>
              <a:gdLst>
                <a:gd name="T0" fmla="*/ 68 w 113"/>
                <a:gd name="T1" fmla="*/ 54 h 108"/>
                <a:gd name="T2" fmla="*/ 45 w 113"/>
                <a:gd name="T3" fmla="*/ 54 h 108"/>
                <a:gd name="T4" fmla="*/ 48 w 113"/>
                <a:gd name="T5" fmla="*/ 32 h 108"/>
                <a:gd name="T6" fmla="*/ 0 w 113"/>
                <a:gd name="T7" fmla="*/ 54 h 108"/>
                <a:gd name="T8" fmla="*/ 17 w 113"/>
                <a:gd name="T9" fmla="*/ 93 h 108"/>
                <a:gd name="T10" fmla="*/ 62 w 113"/>
                <a:gd name="T11" fmla="*/ 78 h 108"/>
                <a:gd name="T12" fmla="*/ 38 w 113"/>
                <a:gd name="T13" fmla="*/ 84 h 108"/>
                <a:gd name="T14" fmla="*/ 26 w 113"/>
                <a:gd name="T15" fmla="*/ 73 h 108"/>
                <a:gd name="T16" fmla="*/ 57 w 113"/>
                <a:gd name="T17" fmla="*/ 76 h 108"/>
                <a:gd name="T18" fmla="*/ 79 w 113"/>
                <a:gd name="T19" fmla="*/ 82 h 108"/>
                <a:gd name="T20" fmla="*/ 64 w 113"/>
                <a:gd name="T21" fmla="*/ 89 h 108"/>
                <a:gd name="T22" fmla="*/ 52 w 113"/>
                <a:gd name="T23" fmla="*/ 89 h 108"/>
                <a:gd name="T24" fmla="*/ 80 w 113"/>
                <a:gd name="T25" fmla="*/ 105 h 108"/>
                <a:gd name="T26" fmla="*/ 86 w 113"/>
                <a:gd name="T27" fmla="*/ 73 h 108"/>
                <a:gd name="T28" fmla="*/ 113 w 113"/>
                <a:gd name="T29" fmla="*/ 54 h 108"/>
                <a:gd name="T30" fmla="*/ 70 w 113"/>
                <a:gd name="T31" fmla="*/ 32 h 108"/>
                <a:gd name="T32" fmla="*/ 76 w 113"/>
                <a:gd name="T33" fmla="*/ 23 h 108"/>
                <a:gd name="T34" fmla="*/ 88 w 113"/>
                <a:gd name="T35" fmla="*/ 33 h 108"/>
                <a:gd name="T36" fmla="*/ 96 w 113"/>
                <a:gd name="T37" fmla="*/ 14 h 108"/>
                <a:gd name="T38" fmla="*/ 63 w 113"/>
                <a:gd name="T39" fmla="*/ 20 h 108"/>
                <a:gd name="T40" fmla="*/ 33 w 113"/>
                <a:gd name="T41" fmla="*/ 3 h 108"/>
                <a:gd name="T42" fmla="*/ 26 w 113"/>
                <a:gd name="T43" fmla="*/ 29 h 108"/>
                <a:gd name="T44" fmla="*/ 34 w 113"/>
                <a:gd name="T45" fmla="*/ 25 h 108"/>
                <a:gd name="T46" fmla="*/ 49 w 113"/>
                <a:gd name="T47" fmla="*/ 18 h 108"/>
                <a:gd name="T48" fmla="*/ 48 w 113"/>
                <a:gd name="T49" fmla="*/ 32 h 108"/>
                <a:gd name="T50" fmla="*/ 92 w 113"/>
                <a:gd name="T51" fmla="*/ 45 h 108"/>
                <a:gd name="T52" fmla="*/ 92 w 113"/>
                <a:gd name="T53" fmla="*/ 62 h 108"/>
                <a:gd name="T54" fmla="*/ 77 w 113"/>
                <a:gd name="T55" fmla="*/ 44 h 108"/>
                <a:gd name="T56" fmla="*/ 75 w 113"/>
                <a:gd name="T57" fmla="*/ 66 h 108"/>
                <a:gd name="T58" fmla="*/ 65 w 113"/>
                <a:gd name="T59" fmla="*/ 41 h 108"/>
                <a:gd name="T60" fmla="*/ 51 w 113"/>
                <a:gd name="T61" fmla="*/ 41 h 108"/>
                <a:gd name="T62" fmla="*/ 47 w 113"/>
                <a:gd name="T63" fmla="*/ 44 h 108"/>
                <a:gd name="T64" fmla="*/ 57 w 113"/>
                <a:gd name="T65" fmla="*/ 67 h 108"/>
                <a:gd name="T66" fmla="*/ 22 w 113"/>
                <a:gd name="T67" fmla="*/ 62 h 108"/>
                <a:gd name="T68" fmla="*/ 9 w 113"/>
                <a:gd name="T69" fmla="*/ 54 h 108"/>
                <a:gd name="T70" fmla="*/ 37 w 113"/>
                <a:gd name="T71" fmla="*/ 42 h 108"/>
                <a:gd name="T72" fmla="*/ 64 w 113"/>
                <a:gd name="T73" fmla="*/ 50 h 108"/>
                <a:gd name="T74" fmla="*/ 64 w 113"/>
                <a:gd name="T75" fmla="*/ 50 h 108"/>
                <a:gd name="T76" fmla="*/ 50 w 113"/>
                <a:gd name="T77" fmla="*/ 53 h 108"/>
                <a:gd name="T78" fmla="*/ 49 w 113"/>
                <a:gd name="T79" fmla="*/ 57 h 108"/>
                <a:gd name="T80" fmla="*/ 51 w 113"/>
                <a:gd name="T81" fmla="*/ 52 h 108"/>
                <a:gd name="T82" fmla="*/ 56 w 113"/>
                <a:gd name="T83" fmla="*/ 45 h 108"/>
                <a:gd name="T84" fmla="*/ 58 w 113"/>
                <a:gd name="T85" fmla="*/ 45 h 108"/>
                <a:gd name="T86" fmla="*/ 60 w 113"/>
                <a:gd name="T87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" h="108">
                  <a:moveTo>
                    <a:pt x="57" y="42"/>
                  </a:moveTo>
                  <a:cubicBezTo>
                    <a:pt x="63" y="42"/>
                    <a:pt x="68" y="47"/>
                    <a:pt x="68" y="54"/>
                  </a:cubicBezTo>
                  <a:cubicBezTo>
                    <a:pt x="68" y="60"/>
                    <a:pt x="63" y="65"/>
                    <a:pt x="57" y="65"/>
                  </a:cubicBezTo>
                  <a:cubicBezTo>
                    <a:pt x="50" y="65"/>
                    <a:pt x="45" y="60"/>
                    <a:pt x="45" y="54"/>
                  </a:cubicBezTo>
                  <a:cubicBezTo>
                    <a:pt x="45" y="47"/>
                    <a:pt x="50" y="42"/>
                    <a:pt x="57" y="42"/>
                  </a:cubicBezTo>
                  <a:close/>
                  <a:moveTo>
                    <a:pt x="48" y="32"/>
                  </a:moveTo>
                  <a:cubicBezTo>
                    <a:pt x="36" y="32"/>
                    <a:pt x="26" y="34"/>
                    <a:pt x="19" y="37"/>
                  </a:cubicBezTo>
                  <a:cubicBezTo>
                    <a:pt x="7" y="41"/>
                    <a:pt x="0" y="47"/>
                    <a:pt x="0" y="54"/>
                  </a:cubicBezTo>
                  <a:cubicBezTo>
                    <a:pt x="0" y="60"/>
                    <a:pt x="7" y="66"/>
                    <a:pt x="17" y="70"/>
                  </a:cubicBezTo>
                  <a:cubicBezTo>
                    <a:pt x="13" y="80"/>
                    <a:pt x="12" y="89"/>
                    <a:pt x="17" y="93"/>
                  </a:cubicBezTo>
                  <a:cubicBezTo>
                    <a:pt x="22" y="98"/>
                    <a:pt x="31" y="98"/>
                    <a:pt x="42" y="92"/>
                  </a:cubicBezTo>
                  <a:cubicBezTo>
                    <a:pt x="48" y="89"/>
                    <a:pt x="55" y="84"/>
                    <a:pt x="62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4" y="81"/>
                    <a:pt x="41" y="83"/>
                    <a:pt x="38" y="84"/>
                  </a:cubicBezTo>
                  <a:cubicBezTo>
                    <a:pt x="31" y="88"/>
                    <a:pt x="25" y="89"/>
                    <a:pt x="23" y="87"/>
                  </a:cubicBezTo>
                  <a:cubicBezTo>
                    <a:pt x="21" y="85"/>
                    <a:pt x="23" y="80"/>
                    <a:pt x="26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35" y="75"/>
                    <a:pt x="45" y="76"/>
                    <a:pt x="57" y="76"/>
                  </a:cubicBezTo>
                  <a:cubicBezTo>
                    <a:pt x="64" y="76"/>
                    <a:pt x="71" y="75"/>
                    <a:pt x="77" y="74"/>
                  </a:cubicBezTo>
                  <a:cubicBezTo>
                    <a:pt x="78" y="77"/>
                    <a:pt x="78" y="80"/>
                    <a:pt x="79" y="82"/>
                  </a:cubicBezTo>
                  <a:cubicBezTo>
                    <a:pt x="79" y="90"/>
                    <a:pt x="79" y="95"/>
                    <a:pt x="76" y="96"/>
                  </a:cubicBezTo>
                  <a:cubicBezTo>
                    <a:pt x="74" y="98"/>
                    <a:pt x="69" y="95"/>
                    <a:pt x="64" y="89"/>
                  </a:cubicBezTo>
                  <a:cubicBezTo>
                    <a:pt x="62" y="88"/>
                    <a:pt x="61" y="86"/>
                    <a:pt x="60" y="84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54" y="91"/>
                    <a:pt x="56" y="93"/>
                    <a:pt x="57" y="95"/>
                  </a:cubicBezTo>
                  <a:cubicBezTo>
                    <a:pt x="65" y="104"/>
                    <a:pt x="74" y="108"/>
                    <a:pt x="80" y="105"/>
                  </a:cubicBezTo>
                  <a:cubicBezTo>
                    <a:pt x="86" y="102"/>
                    <a:pt x="89" y="93"/>
                    <a:pt x="88" y="81"/>
                  </a:cubicBezTo>
                  <a:cubicBezTo>
                    <a:pt x="87" y="79"/>
                    <a:pt x="87" y="76"/>
                    <a:pt x="86" y="73"/>
                  </a:cubicBezTo>
                  <a:cubicBezTo>
                    <a:pt x="89" y="72"/>
                    <a:pt x="92" y="71"/>
                    <a:pt x="95" y="70"/>
                  </a:cubicBezTo>
                  <a:cubicBezTo>
                    <a:pt x="106" y="67"/>
                    <a:pt x="113" y="61"/>
                    <a:pt x="113" y="54"/>
                  </a:cubicBezTo>
                  <a:cubicBezTo>
                    <a:pt x="113" y="47"/>
                    <a:pt x="106" y="41"/>
                    <a:pt x="95" y="37"/>
                  </a:cubicBezTo>
                  <a:cubicBezTo>
                    <a:pt x="88" y="35"/>
                    <a:pt x="80" y="33"/>
                    <a:pt x="70" y="32"/>
                  </a:cubicBezTo>
                  <a:cubicBezTo>
                    <a:pt x="69" y="31"/>
                    <a:pt x="69" y="29"/>
                    <a:pt x="68" y="28"/>
                  </a:cubicBezTo>
                  <a:cubicBezTo>
                    <a:pt x="70" y="26"/>
                    <a:pt x="73" y="24"/>
                    <a:pt x="76" y="23"/>
                  </a:cubicBezTo>
                  <a:cubicBezTo>
                    <a:pt x="83" y="20"/>
                    <a:pt x="88" y="18"/>
                    <a:pt x="90" y="20"/>
                  </a:cubicBezTo>
                  <a:cubicBezTo>
                    <a:pt x="92" y="22"/>
                    <a:pt x="91" y="27"/>
                    <a:pt x="88" y="33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01" y="26"/>
                    <a:pt x="101" y="18"/>
                    <a:pt x="96" y="14"/>
                  </a:cubicBezTo>
                  <a:cubicBezTo>
                    <a:pt x="91" y="9"/>
                    <a:pt x="82" y="10"/>
                    <a:pt x="72" y="15"/>
                  </a:cubicBezTo>
                  <a:cubicBezTo>
                    <a:pt x="69" y="16"/>
                    <a:pt x="66" y="18"/>
                    <a:pt x="63" y="20"/>
                  </a:cubicBezTo>
                  <a:cubicBezTo>
                    <a:pt x="60" y="17"/>
                    <a:pt x="58" y="15"/>
                    <a:pt x="56" y="12"/>
                  </a:cubicBezTo>
                  <a:cubicBezTo>
                    <a:pt x="48" y="4"/>
                    <a:pt x="39" y="0"/>
                    <a:pt x="33" y="3"/>
                  </a:cubicBezTo>
                  <a:cubicBezTo>
                    <a:pt x="27" y="6"/>
                    <a:pt x="24" y="14"/>
                    <a:pt x="26" y="26"/>
                  </a:cubicBezTo>
                  <a:cubicBezTo>
                    <a:pt x="26" y="27"/>
                    <a:pt x="26" y="28"/>
                    <a:pt x="2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7"/>
                    <a:pt x="35" y="26"/>
                    <a:pt x="34" y="25"/>
                  </a:cubicBezTo>
                  <a:cubicBezTo>
                    <a:pt x="34" y="17"/>
                    <a:pt x="34" y="12"/>
                    <a:pt x="37" y="11"/>
                  </a:cubicBezTo>
                  <a:cubicBezTo>
                    <a:pt x="39" y="10"/>
                    <a:pt x="44" y="13"/>
                    <a:pt x="49" y="18"/>
                  </a:cubicBezTo>
                  <a:cubicBezTo>
                    <a:pt x="51" y="20"/>
                    <a:pt x="53" y="23"/>
                    <a:pt x="55" y="25"/>
                  </a:cubicBezTo>
                  <a:cubicBezTo>
                    <a:pt x="53" y="27"/>
                    <a:pt x="50" y="30"/>
                    <a:pt x="48" y="32"/>
                  </a:cubicBezTo>
                  <a:close/>
                  <a:moveTo>
                    <a:pt x="75" y="42"/>
                  </a:moveTo>
                  <a:cubicBezTo>
                    <a:pt x="82" y="43"/>
                    <a:pt x="87" y="44"/>
                    <a:pt x="92" y="45"/>
                  </a:cubicBezTo>
                  <a:cubicBezTo>
                    <a:pt x="99" y="48"/>
                    <a:pt x="104" y="51"/>
                    <a:pt x="104" y="54"/>
                  </a:cubicBezTo>
                  <a:cubicBezTo>
                    <a:pt x="104" y="56"/>
                    <a:pt x="99" y="59"/>
                    <a:pt x="92" y="62"/>
                  </a:cubicBezTo>
                  <a:cubicBezTo>
                    <a:pt x="89" y="63"/>
                    <a:pt x="87" y="63"/>
                    <a:pt x="84" y="64"/>
                  </a:cubicBezTo>
                  <a:cubicBezTo>
                    <a:pt x="82" y="58"/>
                    <a:pt x="80" y="51"/>
                    <a:pt x="77" y="44"/>
                  </a:cubicBezTo>
                  <a:cubicBezTo>
                    <a:pt x="76" y="44"/>
                    <a:pt x="76" y="43"/>
                    <a:pt x="75" y="42"/>
                  </a:cubicBezTo>
                  <a:close/>
                  <a:moveTo>
                    <a:pt x="75" y="66"/>
                  </a:moveTo>
                  <a:cubicBezTo>
                    <a:pt x="73" y="60"/>
                    <a:pt x="71" y="54"/>
                    <a:pt x="69" y="48"/>
                  </a:cubicBezTo>
                  <a:cubicBezTo>
                    <a:pt x="67" y="46"/>
                    <a:pt x="66" y="43"/>
                    <a:pt x="65" y="41"/>
                  </a:cubicBezTo>
                  <a:cubicBezTo>
                    <a:pt x="62" y="41"/>
                    <a:pt x="59" y="41"/>
                    <a:pt x="57" y="41"/>
                  </a:cubicBezTo>
                  <a:cubicBezTo>
                    <a:pt x="55" y="41"/>
                    <a:pt x="53" y="41"/>
                    <a:pt x="51" y="41"/>
                  </a:cubicBezTo>
                  <a:cubicBezTo>
                    <a:pt x="50" y="42"/>
                    <a:pt x="49" y="43"/>
                    <a:pt x="47" y="44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1" y="51"/>
                    <a:pt x="35" y="58"/>
                    <a:pt x="31" y="64"/>
                  </a:cubicBezTo>
                  <a:cubicBezTo>
                    <a:pt x="38" y="66"/>
                    <a:pt x="47" y="67"/>
                    <a:pt x="57" y="67"/>
                  </a:cubicBezTo>
                  <a:cubicBezTo>
                    <a:pt x="63" y="67"/>
                    <a:pt x="69" y="66"/>
                    <a:pt x="75" y="66"/>
                  </a:cubicBezTo>
                  <a:close/>
                  <a:moveTo>
                    <a:pt x="22" y="62"/>
                  </a:moveTo>
                  <a:cubicBezTo>
                    <a:pt x="22" y="62"/>
                    <a:pt x="22" y="62"/>
                    <a:pt x="22" y="62"/>
                  </a:cubicBezTo>
                  <a:cubicBezTo>
                    <a:pt x="14" y="59"/>
                    <a:pt x="9" y="56"/>
                    <a:pt x="9" y="54"/>
                  </a:cubicBezTo>
                  <a:cubicBezTo>
                    <a:pt x="9" y="51"/>
                    <a:pt x="14" y="48"/>
                    <a:pt x="22" y="45"/>
                  </a:cubicBezTo>
                  <a:cubicBezTo>
                    <a:pt x="26" y="44"/>
                    <a:pt x="31" y="43"/>
                    <a:pt x="37" y="42"/>
                  </a:cubicBezTo>
                  <a:cubicBezTo>
                    <a:pt x="31" y="49"/>
                    <a:pt x="26" y="56"/>
                    <a:pt x="22" y="62"/>
                  </a:cubicBezTo>
                  <a:close/>
                  <a:moveTo>
                    <a:pt x="64" y="50"/>
                  </a:moveTo>
                  <a:cubicBezTo>
                    <a:pt x="63" y="55"/>
                    <a:pt x="61" y="59"/>
                    <a:pt x="57" y="62"/>
                  </a:cubicBezTo>
                  <a:cubicBezTo>
                    <a:pt x="63" y="62"/>
                    <a:pt x="66" y="55"/>
                    <a:pt x="64" y="50"/>
                  </a:cubicBezTo>
                  <a:close/>
                  <a:moveTo>
                    <a:pt x="49" y="57"/>
                  </a:moveTo>
                  <a:cubicBezTo>
                    <a:pt x="49" y="55"/>
                    <a:pt x="50" y="54"/>
                    <a:pt x="50" y="5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4"/>
                    <a:pt x="48" y="55"/>
                    <a:pt x="49" y="57"/>
                  </a:cubicBezTo>
                  <a:close/>
                  <a:moveTo>
                    <a:pt x="49" y="50"/>
                  </a:moveTo>
                  <a:cubicBezTo>
                    <a:pt x="51" y="52"/>
                    <a:pt x="51" y="52"/>
                    <a:pt x="51" y="52"/>
                  </a:cubicBezTo>
                  <a:cubicBezTo>
                    <a:pt x="53" y="50"/>
                    <a:pt x="55" y="49"/>
                    <a:pt x="57" y="47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3" y="45"/>
                    <a:pt x="50" y="47"/>
                    <a:pt x="49" y="50"/>
                  </a:cubicBezTo>
                  <a:close/>
                  <a:moveTo>
                    <a:pt x="58" y="45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9" y="46"/>
                    <a:pt x="59" y="46"/>
                    <a:pt x="60" y="46"/>
                  </a:cubicBezTo>
                  <a:cubicBezTo>
                    <a:pt x="59" y="45"/>
                    <a:pt x="58" y="45"/>
                    <a:pt x="58" y="45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7654" name="文本框 16"/>
          <p:cNvSpPr txBox="1"/>
          <p:nvPr/>
        </p:nvSpPr>
        <p:spPr>
          <a:xfrm>
            <a:off x="4492308" y="4999038"/>
            <a:ext cx="455930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Clean, professional design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Visuals grouped by business area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Balanced colors for easy interpretation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268913" y="4978400"/>
            <a:ext cx="203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 Layout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-444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1749" name="组合 5"/>
          <p:cNvGrpSpPr/>
          <p:nvPr>
            <p:custDataLst>
              <p:tags r:id="rId2"/>
            </p:custDataLst>
          </p:nvPr>
        </p:nvGrpSpPr>
        <p:grpSpPr>
          <a:xfrm>
            <a:off x="1408113" y="2044700"/>
            <a:ext cx="1258887" cy="1384300"/>
            <a:chOff x="1407708" y="2117354"/>
            <a:chExt cx="1259291" cy="1384488"/>
          </a:xfrm>
        </p:grpSpPr>
        <p:sp>
          <p:nvSpPr>
            <p:cNvPr id="8" name="六边形 7"/>
            <p:cNvSpPr/>
            <p:nvPr>
              <p:custDataLst>
                <p:tags r:id="rId3"/>
              </p:custDataLst>
            </p:nvPr>
          </p:nvSpPr>
          <p:spPr>
            <a:xfrm rot="5400000">
              <a:off x="1345110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733977" y="2499643"/>
              <a:ext cx="609173" cy="583930"/>
              <a:chOff x="8730799" y="2675316"/>
              <a:chExt cx="376169" cy="360581"/>
            </a:xfrm>
            <a:solidFill>
              <a:srgbClr val="67DDC2"/>
            </a:solidFill>
          </p:grpSpPr>
          <p:sp>
            <p:nvSpPr>
              <p:cNvPr id="10" name="Freeform 243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8950058" y="2679474"/>
                <a:ext cx="156910" cy="150676"/>
              </a:xfrm>
              <a:custGeom>
                <a:avLst/>
                <a:gdLst>
                  <a:gd name="T0" fmla="*/ 21 w 64"/>
                  <a:gd name="T1" fmla="*/ 0 h 61"/>
                  <a:gd name="T2" fmla="*/ 0 w 64"/>
                  <a:gd name="T3" fmla="*/ 61 h 61"/>
                  <a:gd name="T4" fmla="*/ 64 w 64"/>
                  <a:gd name="T5" fmla="*/ 61 h 61"/>
                  <a:gd name="T6" fmla="*/ 21 w 64"/>
                  <a:gd name="T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61">
                    <a:moveTo>
                      <a:pt x="21" y="0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64" y="61"/>
                      <a:pt x="64" y="61"/>
                      <a:pt x="64" y="61"/>
                    </a:cubicBezTo>
                    <a:cubicBezTo>
                      <a:pt x="64" y="33"/>
                      <a:pt x="46" y="9"/>
                      <a:pt x="21" y="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" name="Freeform 244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8730799" y="2675316"/>
                <a:ext cx="363698" cy="360581"/>
              </a:xfrm>
              <a:custGeom>
                <a:avLst/>
                <a:gdLst>
                  <a:gd name="T0" fmla="*/ 98 w 148"/>
                  <a:gd name="T1" fmla="*/ 4 h 147"/>
                  <a:gd name="T2" fmla="*/ 74 w 148"/>
                  <a:gd name="T3" fmla="*/ 0 h 147"/>
                  <a:gd name="T4" fmla="*/ 0 w 148"/>
                  <a:gd name="T5" fmla="*/ 74 h 147"/>
                  <a:gd name="T6" fmla="*/ 74 w 148"/>
                  <a:gd name="T7" fmla="*/ 147 h 147"/>
                  <a:gd name="T8" fmla="*/ 148 w 148"/>
                  <a:gd name="T9" fmla="*/ 74 h 147"/>
                  <a:gd name="T10" fmla="*/ 74 w 148"/>
                  <a:gd name="T11" fmla="*/ 74 h 147"/>
                  <a:gd name="T12" fmla="*/ 98 w 148"/>
                  <a:gd name="T13" fmla="*/ 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47">
                    <a:moveTo>
                      <a:pt x="98" y="4"/>
                    </a:moveTo>
                    <a:cubicBezTo>
                      <a:pt x="91" y="1"/>
                      <a:pt x="83" y="0"/>
                      <a:pt x="74" y="0"/>
                    </a:cubicBezTo>
                    <a:cubicBezTo>
                      <a:pt x="33" y="0"/>
                      <a:pt x="0" y="33"/>
                      <a:pt x="0" y="74"/>
                    </a:cubicBezTo>
                    <a:cubicBezTo>
                      <a:pt x="0" y="114"/>
                      <a:pt x="33" y="147"/>
                      <a:pt x="74" y="147"/>
                    </a:cubicBezTo>
                    <a:cubicBezTo>
                      <a:pt x="115" y="147"/>
                      <a:pt x="148" y="114"/>
                      <a:pt x="148" y="74"/>
                    </a:cubicBezTo>
                    <a:cubicBezTo>
                      <a:pt x="74" y="74"/>
                      <a:pt x="74" y="74"/>
                      <a:pt x="74" y="74"/>
                    </a:cubicBezTo>
                    <a:lnTo>
                      <a:pt x="98" y="4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1750" name="组合 11"/>
          <p:cNvGrpSpPr/>
          <p:nvPr>
            <p:custDataLst>
              <p:tags r:id="rId6"/>
            </p:custDataLst>
          </p:nvPr>
        </p:nvGrpSpPr>
        <p:grpSpPr>
          <a:xfrm>
            <a:off x="9596438" y="2044700"/>
            <a:ext cx="1258887" cy="1384300"/>
            <a:chOff x="7979960" y="2117354"/>
            <a:chExt cx="1259291" cy="1384488"/>
          </a:xfrm>
        </p:grpSpPr>
        <p:sp>
          <p:nvSpPr>
            <p:cNvPr id="13" name="六边形 12"/>
            <p:cNvSpPr/>
            <p:nvPr>
              <p:custDataLst>
                <p:tags r:id="rId7"/>
              </p:custDataLst>
            </p:nvPr>
          </p:nvSpPr>
          <p:spPr>
            <a:xfrm rot="5400000">
              <a:off x="7917362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8222152" y="2433174"/>
              <a:ext cx="804374" cy="716869"/>
              <a:chOff x="8674686" y="3568976"/>
              <a:chExt cx="496707" cy="442672"/>
            </a:xfrm>
            <a:solidFill>
              <a:srgbClr val="67DDC2"/>
            </a:solidFill>
          </p:grpSpPr>
          <p:sp>
            <p:nvSpPr>
              <p:cNvPr id="15" name="Freeform 279"/>
              <p:cNvSpPr>
                <a:spLocks noEditPoint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674686" y="3568976"/>
                <a:ext cx="368894" cy="368894"/>
              </a:xfrm>
              <a:custGeom>
                <a:avLst/>
                <a:gdLst>
                  <a:gd name="T0" fmla="*/ 125 w 150"/>
                  <a:gd name="T1" fmla="*/ 125 h 150"/>
                  <a:gd name="T2" fmla="*/ 121 w 150"/>
                  <a:gd name="T3" fmla="*/ 118 h 150"/>
                  <a:gd name="T4" fmla="*/ 131 w 150"/>
                  <a:gd name="T5" fmla="*/ 104 h 150"/>
                  <a:gd name="T6" fmla="*/ 139 w 150"/>
                  <a:gd name="T7" fmla="*/ 106 h 150"/>
                  <a:gd name="T8" fmla="*/ 145 w 150"/>
                  <a:gd name="T9" fmla="*/ 102 h 150"/>
                  <a:gd name="T10" fmla="*/ 150 w 150"/>
                  <a:gd name="T11" fmla="*/ 80 h 150"/>
                  <a:gd name="T12" fmla="*/ 146 w 150"/>
                  <a:gd name="T13" fmla="*/ 74 h 150"/>
                  <a:gd name="T14" fmla="*/ 139 w 150"/>
                  <a:gd name="T15" fmla="*/ 73 h 150"/>
                  <a:gd name="T16" fmla="*/ 137 w 150"/>
                  <a:gd name="T17" fmla="*/ 56 h 150"/>
                  <a:gd name="T18" fmla="*/ 142 w 150"/>
                  <a:gd name="T19" fmla="*/ 53 h 150"/>
                  <a:gd name="T20" fmla="*/ 144 w 150"/>
                  <a:gd name="T21" fmla="*/ 46 h 150"/>
                  <a:gd name="T22" fmla="*/ 133 w 150"/>
                  <a:gd name="T23" fmla="*/ 27 h 150"/>
                  <a:gd name="T24" fmla="*/ 125 w 150"/>
                  <a:gd name="T25" fmla="*/ 25 h 150"/>
                  <a:gd name="T26" fmla="*/ 122 w 150"/>
                  <a:gd name="T27" fmla="*/ 28 h 150"/>
                  <a:gd name="T28" fmla="*/ 105 w 150"/>
                  <a:gd name="T29" fmla="*/ 15 h 150"/>
                  <a:gd name="T30" fmla="*/ 106 w 150"/>
                  <a:gd name="T31" fmla="*/ 12 h 150"/>
                  <a:gd name="T32" fmla="*/ 102 w 150"/>
                  <a:gd name="T33" fmla="*/ 5 h 150"/>
                  <a:gd name="T34" fmla="*/ 81 w 150"/>
                  <a:gd name="T35" fmla="*/ 1 h 150"/>
                  <a:gd name="T36" fmla="*/ 74 w 150"/>
                  <a:gd name="T37" fmla="*/ 5 h 150"/>
                  <a:gd name="T38" fmla="*/ 74 w 150"/>
                  <a:gd name="T39" fmla="*/ 8 h 150"/>
                  <a:gd name="T40" fmla="*/ 55 w 150"/>
                  <a:gd name="T41" fmla="*/ 11 h 150"/>
                  <a:gd name="T42" fmla="*/ 53 w 150"/>
                  <a:gd name="T43" fmla="*/ 8 h 150"/>
                  <a:gd name="T44" fmla="*/ 46 w 150"/>
                  <a:gd name="T45" fmla="*/ 6 h 150"/>
                  <a:gd name="T46" fmla="*/ 27 w 150"/>
                  <a:gd name="T47" fmla="*/ 18 h 150"/>
                  <a:gd name="T48" fmla="*/ 26 w 150"/>
                  <a:gd name="T49" fmla="*/ 25 h 150"/>
                  <a:gd name="T50" fmla="*/ 28 w 150"/>
                  <a:gd name="T51" fmla="*/ 28 h 150"/>
                  <a:gd name="T52" fmla="*/ 16 w 150"/>
                  <a:gd name="T53" fmla="*/ 45 h 150"/>
                  <a:gd name="T54" fmla="*/ 12 w 150"/>
                  <a:gd name="T55" fmla="*/ 44 h 150"/>
                  <a:gd name="T56" fmla="*/ 6 w 150"/>
                  <a:gd name="T57" fmla="*/ 48 h 150"/>
                  <a:gd name="T58" fmla="*/ 1 w 150"/>
                  <a:gd name="T59" fmla="*/ 70 h 150"/>
                  <a:gd name="T60" fmla="*/ 5 w 150"/>
                  <a:gd name="T61" fmla="*/ 76 h 150"/>
                  <a:gd name="T62" fmla="*/ 11 w 150"/>
                  <a:gd name="T63" fmla="*/ 77 h 150"/>
                  <a:gd name="T64" fmla="*/ 14 w 150"/>
                  <a:gd name="T65" fmla="*/ 94 h 150"/>
                  <a:gd name="T66" fmla="*/ 8 w 150"/>
                  <a:gd name="T67" fmla="*/ 97 h 150"/>
                  <a:gd name="T68" fmla="*/ 7 w 150"/>
                  <a:gd name="T69" fmla="*/ 104 h 150"/>
                  <a:gd name="T70" fmla="*/ 18 w 150"/>
                  <a:gd name="T71" fmla="*/ 123 h 150"/>
                  <a:gd name="T72" fmla="*/ 25 w 150"/>
                  <a:gd name="T73" fmla="*/ 125 h 150"/>
                  <a:gd name="T74" fmla="*/ 32 w 150"/>
                  <a:gd name="T75" fmla="*/ 121 h 150"/>
                  <a:gd name="T76" fmla="*/ 47 w 150"/>
                  <a:gd name="T77" fmla="*/ 130 h 150"/>
                  <a:gd name="T78" fmla="*/ 45 w 150"/>
                  <a:gd name="T79" fmla="*/ 139 h 150"/>
                  <a:gd name="T80" fmla="*/ 49 w 150"/>
                  <a:gd name="T81" fmla="*/ 145 h 150"/>
                  <a:gd name="T82" fmla="*/ 70 w 150"/>
                  <a:gd name="T83" fmla="*/ 150 h 150"/>
                  <a:gd name="T84" fmla="*/ 76 w 150"/>
                  <a:gd name="T85" fmla="*/ 146 h 150"/>
                  <a:gd name="T86" fmla="*/ 78 w 150"/>
                  <a:gd name="T87" fmla="*/ 137 h 150"/>
                  <a:gd name="T88" fmla="*/ 93 w 150"/>
                  <a:gd name="T89" fmla="*/ 134 h 150"/>
                  <a:gd name="T90" fmla="*/ 97 w 150"/>
                  <a:gd name="T91" fmla="*/ 142 h 150"/>
                  <a:gd name="T92" fmla="*/ 105 w 150"/>
                  <a:gd name="T93" fmla="*/ 144 h 150"/>
                  <a:gd name="T94" fmla="*/ 123 w 150"/>
                  <a:gd name="T95" fmla="*/ 132 h 150"/>
                  <a:gd name="T96" fmla="*/ 125 w 150"/>
                  <a:gd name="T97" fmla="*/ 125 h 150"/>
                  <a:gd name="T98" fmla="*/ 45 w 150"/>
                  <a:gd name="T99" fmla="*/ 90 h 150"/>
                  <a:gd name="T100" fmla="*/ 57 w 150"/>
                  <a:gd name="T101" fmla="*/ 43 h 150"/>
                  <a:gd name="T102" fmla="*/ 104 w 150"/>
                  <a:gd name="T103" fmla="*/ 54 h 150"/>
                  <a:gd name="T104" fmla="*/ 93 w 150"/>
                  <a:gd name="T105" fmla="*/ 102 h 150"/>
                  <a:gd name="T106" fmla="*/ 45 w 150"/>
                  <a:gd name="T107" fmla="*/ 9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0" h="150">
                    <a:moveTo>
                      <a:pt x="125" y="125"/>
                    </a:moveTo>
                    <a:cubicBezTo>
                      <a:pt x="121" y="118"/>
                      <a:pt x="121" y="118"/>
                      <a:pt x="121" y="118"/>
                    </a:cubicBezTo>
                    <a:cubicBezTo>
                      <a:pt x="125" y="114"/>
                      <a:pt x="128" y="109"/>
                      <a:pt x="131" y="104"/>
                    </a:cubicBezTo>
                    <a:cubicBezTo>
                      <a:pt x="139" y="106"/>
                      <a:pt x="139" y="106"/>
                      <a:pt x="139" y="106"/>
                    </a:cubicBezTo>
                    <a:cubicBezTo>
                      <a:pt x="142" y="106"/>
                      <a:pt x="144" y="105"/>
                      <a:pt x="145" y="102"/>
                    </a:cubicBezTo>
                    <a:cubicBezTo>
                      <a:pt x="150" y="80"/>
                      <a:pt x="150" y="80"/>
                      <a:pt x="150" y="80"/>
                    </a:cubicBezTo>
                    <a:cubicBezTo>
                      <a:pt x="150" y="77"/>
                      <a:pt x="149" y="75"/>
                      <a:pt x="146" y="74"/>
                    </a:cubicBezTo>
                    <a:cubicBezTo>
                      <a:pt x="139" y="73"/>
                      <a:pt x="139" y="73"/>
                      <a:pt x="139" y="73"/>
                    </a:cubicBezTo>
                    <a:cubicBezTo>
                      <a:pt x="139" y="67"/>
                      <a:pt x="139" y="61"/>
                      <a:pt x="137" y="56"/>
                    </a:cubicBezTo>
                    <a:cubicBezTo>
                      <a:pt x="142" y="53"/>
                      <a:pt x="142" y="53"/>
                      <a:pt x="142" y="53"/>
                    </a:cubicBezTo>
                    <a:cubicBezTo>
                      <a:pt x="145" y="51"/>
                      <a:pt x="146" y="48"/>
                      <a:pt x="144" y="46"/>
                    </a:cubicBezTo>
                    <a:cubicBezTo>
                      <a:pt x="133" y="27"/>
                      <a:pt x="133" y="27"/>
                      <a:pt x="133" y="27"/>
                    </a:cubicBezTo>
                    <a:cubicBezTo>
                      <a:pt x="131" y="25"/>
                      <a:pt x="128" y="24"/>
                      <a:pt x="125" y="25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17" y="23"/>
                      <a:pt x="111" y="18"/>
                      <a:pt x="105" y="15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7" y="9"/>
                      <a:pt x="105" y="6"/>
                      <a:pt x="102" y="5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78" y="0"/>
                      <a:pt x="75" y="2"/>
                      <a:pt x="74" y="5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67" y="8"/>
                      <a:pt x="61" y="9"/>
                      <a:pt x="55" y="11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6"/>
                      <a:pt x="49" y="5"/>
                      <a:pt x="46" y="6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5" y="19"/>
                      <a:pt x="24" y="23"/>
                      <a:pt x="26" y="2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3" y="33"/>
                      <a:pt x="19" y="39"/>
                      <a:pt x="16" y="45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9" y="44"/>
                      <a:pt x="6" y="46"/>
                      <a:pt x="6" y="48"/>
                    </a:cubicBezTo>
                    <a:cubicBezTo>
                      <a:pt x="1" y="70"/>
                      <a:pt x="1" y="70"/>
                      <a:pt x="1" y="70"/>
                    </a:cubicBezTo>
                    <a:cubicBezTo>
                      <a:pt x="0" y="73"/>
                      <a:pt x="2" y="75"/>
                      <a:pt x="5" y="76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11" y="83"/>
                      <a:pt x="12" y="88"/>
                      <a:pt x="14" y="94"/>
                    </a:cubicBezTo>
                    <a:cubicBezTo>
                      <a:pt x="8" y="97"/>
                      <a:pt x="8" y="97"/>
                      <a:pt x="8" y="97"/>
                    </a:cubicBezTo>
                    <a:cubicBezTo>
                      <a:pt x="6" y="99"/>
                      <a:pt x="5" y="102"/>
                      <a:pt x="7" y="104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20" y="125"/>
                      <a:pt x="23" y="126"/>
                      <a:pt x="25" y="125"/>
                    </a:cubicBezTo>
                    <a:cubicBezTo>
                      <a:pt x="32" y="121"/>
                      <a:pt x="32" y="121"/>
                      <a:pt x="32" y="121"/>
                    </a:cubicBezTo>
                    <a:cubicBezTo>
                      <a:pt x="37" y="124"/>
                      <a:pt x="41" y="128"/>
                      <a:pt x="47" y="130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44" y="141"/>
                      <a:pt x="46" y="144"/>
                      <a:pt x="49" y="145"/>
                    </a:cubicBezTo>
                    <a:cubicBezTo>
                      <a:pt x="70" y="150"/>
                      <a:pt x="70" y="150"/>
                      <a:pt x="70" y="150"/>
                    </a:cubicBezTo>
                    <a:cubicBezTo>
                      <a:pt x="73" y="150"/>
                      <a:pt x="76" y="148"/>
                      <a:pt x="76" y="146"/>
                    </a:cubicBezTo>
                    <a:cubicBezTo>
                      <a:pt x="78" y="137"/>
                      <a:pt x="78" y="137"/>
                      <a:pt x="78" y="137"/>
                    </a:cubicBezTo>
                    <a:cubicBezTo>
                      <a:pt x="83" y="136"/>
                      <a:pt x="88" y="136"/>
                      <a:pt x="93" y="134"/>
                    </a:cubicBezTo>
                    <a:cubicBezTo>
                      <a:pt x="97" y="142"/>
                      <a:pt x="97" y="142"/>
                      <a:pt x="97" y="142"/>
                    </a:cubicBezTo>
                    <a:cubicBezTo>
                      <a:pt x="99" y="144"/>
                      <a:pt x="102" y="145"/>
                      <a:pt x="105" y="144"/>
                    </a:cubicBezTo>
                    <a:cubicBezTo>
                      <a:pt x="123" y="132"/>
                      <a:pt x="123" y="132"/>
                      <a:pt x="123" y="132"/>
                    </a:cubicBezTo>
                    <a:cubicBezTo>
                      <a:pt x="126" y="131"/>
                      <a:pt x="127" y="128"/>
                      <a:pt x="125" y="125"/>
                    </a:cubicBezTo>
                    <a:close/>
                    <a:moveTo>
                      <a:pt x="45" y="90"/>
                    </a:moveTo>
                    <a:cubicBezTo>
                      <a:pt x="35" y="74"/>
                      <a:pt x="41" y="53"/>
                      <a:pt x="57" y="43"/>
                    </a:cubicBezTo>
                    <a:cubicBezTo>
                      <a:pt x="73" y="33"/>
                      <a:pt x="94" y="38"/>
                      <a:pt x="104" y="54"/>
                    </a:cubicBezTo>
                    <a:cubicBezTo>
                      <a:pt x="114" y="70"/>
                      <a:pt x="109" y="92"/>
                      <a:pt x="93" y="102"/>
                    </a:cubicBezTo>
                    <a:cubicBezTo>
                      <a:pt x="77" y="112"/>
                      <a:pt x="55" y="107"/>
                      <a:pt x="45" y="9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Freeform 280"/>
              <p:cNvSpPr>
                <a:spLocks noEditPoint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8977075" y="3817330"/>
                <a:ext cx="194318" cy="194318"/>
              </a:xfrm>
              <a:custGeom>
                <a:avLst/>
                <a:gdLst>
                  <a:gd name="T0" fmla="*/ 73 w 79"/>
                  <a:gd name="T1" fmla="*/ 57 h 79"/>
                  <a:gd name="T2" fmla="*/ 69 w 79"/>
                  <a:gd name="T3" fmla="*/ 54 h 79"/>
                  <a:gd name="T4" fmla="*/ 72 w 79"/>
                  <a:gd name="T5" fmla="*/ 45 h 79"/>
                  <a:gd name="T6" fmla="*/ 77 w 79"/>
                  <a:gd name="T7" fmla="*/ 45 h 79"/>
                  <a:gd name="T8" fmla="*/ 79 w 79"/>
                  <a:gd name="T9" fmla="*/ 42 h 79"/>
                  <a:gd name="T10" fmla="*/ 78 w 79"/>
                  <a:gd name="T11" fmla="*/ 31 h 79"/>
                  <a:gd name="T12" fmla="*/ 75 w 79"/>
                  <a:gd name="T13" fmla="*/ 28 h 79"/>
                  <a:gd name="T14" fmla="*/ 72 w 79"/>
                  <a:gd name="T15" fmla="*/ 28 h 79"/>
                  <a:gd name="T16" fmla="*/ 68 w 79"/>
                  <a:gd name="T17" fmla="*/ 20 h 79"/>
                  <a:gd name="T18" fmla="*/ 70 w 79"/>
                  <a:gd name="T19" fmla="*/ 18 h 79"/>
                  <a:gd name="T20" fmla="*/ 70 w 79"/>
                  <a:gd name="T21" fmla="*/ 14 h 79"/>
                  <a:gd name="T22" fmla="*/ 61 w 79"/>
                  <a:gd name="T23" fmla="*/ 6 h 79"/>
                  <a:gd name="T24" fmla="*/ 57 w 79"/>
                  <a:gd name="T25" fmla="*/ 7 h 79"/>
                  <a:gd name="T26" fmla="*/ 56 w 79"/>
                  <a:gd name="T27" fmla="*/ 9 h 79"/>
                  <a:gd name="T28" fmla="*/ 45 w 79"/>
                  <a:gd name="T29" fmla="*/ 5 h 79"/>
                  <a:gd name="T30" fmla="*/ 45 w 79"/>
                  <a:gd name="T31" fmla="*/ 3 h 79"/>
                  <a:gd name="T32" fmla="*/ 42 w 79"/>
                  <a:gd name="T33" fmla="*/ 0 h 79"/>
                  <a:gd name="T34" fmla="*/ 31 w 79"/>
                  <a:gd name="T35" fmla="*/ 1 h 79"/>
                  <a:gd name="T36" fmla="*/ 28 w 79"/>
                  <a:gd name="T37" fmla="*/ 4 h 79"/>
                  <a:gd name="T38" fmla="*/ 28 w 79"/>
                  <a:gd name="T39" fmla="*/ 6 h 79"/>
                  <a:gd name="T40" fmla="*/ 19 w 79"/>
                  <a:gd name="T41" fmla="*/ 11 h 79"/>
                  <a:gd name="T42" fmla="*/ 18 w 79"/>
                  <a:gd name="T43" fmla="*/ 10 h 79"/>
                  <a:gd name="T44" fmla="*/ 14 w 79"/>
                  <a:gd name="T45" fmla="*/ 10 h 79"/>
                  <a:gd name="T46" fmla="*/ 7 w 79"/>
                  <a:gd name="T47" fmla="*/ 19 h 79"/>
                  <a:gd name="T48" fmla="*/ 7 w 79"/>
                  <a:gd name="T49" fmla="*/ 22 h 79"/>
                  <a:gd name="T50" fmla="*/ 8 w 79"/>
                  <a:gd name="T51" fmla="*/ 24 h 79"/>
                  <a:gd name="T52" fmla="*/ 5 w 79"/>
                  <a:gd name="T53" fmla="*/ 34 h 79"/>
                  <a:gd name="T54" fmla="*/ 3 w 79"/>
                  <a:gd name="T55" fmla="*/ 34 h 79"/>
                  <a:gd name="T56" fmla="*/ 0 w 79"/>
                  <a:gd name="T57" fmla="*/ 37 h 79"/>
                  <a:gd name="T58" fmla="*/ 1 w 79"/>
                  <a:gd name="T59" fmla="*/ 49 h 79"/>
                  <a:gd name="T60" fmla="*/ 4 w 79"/>
                  <a:gd name="T61" fmla="*/ 51 h 79"/>
                  <a:gd name="T62" fmla="*/ 8 w 79"/>
                  <a:gd name="T63" fmla="*/ 51 h 79"/>
                  <a:gd name="T64" fmla="*/ 12 w 79"/>
                  <a:gd name="T65" fmla="*/ 59 h 79"/>
                  <a:gd name="T66" fmla="*/ 10 w 79"/>
                  <a:gd name="T67" fmla="*/ 61 h 79"/>
                  <a:gd name="T68" fmla="*/ 10 w 79"/>
                  <a:gd name="T69" fmla="*/ 65 h 79"/>
                  <a:gd name="T70" fmla="*/ 19 w 79"/>
                  <a:gd name="T71" fmla="*/ 73 h 79"/>
                  <a:gd name="T72" fmla="*/ 23 w 79"/>
                  <a:gd name="T73" fmla="*/ 73 h 79"/>
                  <a:gd name="T74" fmla="*/ 25 w 79"/>
                  <a:gd name="T75" fmla="*/ 69 h 79"/>
                  <a:gd name="T76" fmla="*/ 34 w 79"/>
                  <a:gd name="T77" fmla="*/ 72 h 79"/>
                  <a:gd name="T78" fmla="*/ 34 w 79"/>
                  <a:gd name="T79" fmla="*/ 77 h 79"/>
                  <a:gd name="T80" fmla="*/ 37 w 79"/>
                  <a:gd name="T81" fmla="*/ 79 h 79"/>
                  <a:gd name="T82" fmla="*/ 49 w 79"/>
                  <a:gd name="T83" fmla="*/ 78 h 79"/>
                  <a:gd name="T84" fmla="*/ 52 w 79"/>
                  <a:gd name="T85" fmla="*/ 75 h 79"/>
                  <a:gd name="T86" fmla="*/ 51 w 79"/>
                  <a:gd name="T87" fmla="*/ 70 h 79"/>
                  <a:gd name="T88" fmla="*/ 58 w 79"/>
                  <a:gd name="T89" fmla="*/ 67 h 79"/>
                  <a:gd name="T90" fmla="*/ 62 w 79"/>
                  <a:gd name="T91" fmla="*/ 70 h 79"/>
                  <a:gd name="T92" fmla="*/ 65 w 79"/>
                  <a:gd name="T93" fmla="*/ 70 h 79"/>
                  <a:gd name="T94" fmla="*/ 73 w 79"/>
                  <a:gd name="T95" fmla="*/ 61 h 79"/>
                  <a:gd name="T96" fmla="*/ 73 w 79"/>
                  <a:gd name="T97" fmla="*/ 57 h 79"/>
                  <a:gd name="T98" fmla="*/ 27 w 79"/>
                  <a:gd name="T99" fmla="*/ 52 h 79"/>
                  <a:gd name="T100" fmla="*/ 25 w 79"/>
                  <a:gd name="T101" fmla="*/ 26 h 79"/>
                  <a:gd name="T102" fmla="*/ 51 w 79"/>
                  <a:gd name="T103" fmla="*/ 25 h 79"/>
                  <a:gd name="T104" fmla="*/ 53 w 79"/>
                  <a:gd name="T105" fmla="*/ 50 h 79"/>
                  <a:gd name="T106" fmla="*/ 27 w 79"/>
                  <a:gd name="T107" fmla="*/ 5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" h="79">
                    <a:moveTo>
                      <a:pt x="73" y="57"/>
                    </a:moveTo>
                    <a:cubicBezTo>
                      <a:pt x="69" y="54"/>
                      <a:pt x="69" y="54"/>
                      <a:pt x="69" y="54"/>
                    </a:cubicBezTo>
                    <a:cubicBezTo>
                      <a:pt x="71" y="51"/>
                      <a:pt x="72" y="48"/>
                      <a:pt x="72" y="45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8" y="45"/>
                      <a:pt x="79" y="44"/>
                      <a:pt x="79" y="42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29"/>
                      <a:pt x="77" y="28"/>
                      <a:pt x="75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1" y="26"/>
                      <a:pt x="70" y="23"/>
                      <a:pt x="68" y="20"/>
                    </a:cubicBezTo>
                    <a:cubicBezTo>
                      <a:pt x="70" y="18"/>
                      <a:pt x="70" y="18"/>
                      <a:pt x="70" y="18"/>
                    </a:cubicBezTo>
                    <a:cubicBezTo>
                      <a:pt x="71" y="17"/>
                      <a:pt x="71" y="15"/>
                      <a:pt x="70" y="14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0" y="5"/>
                      <a:pt x="58" y="6"/>
                      <a:pt x="57" y="7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2" y="7"/>
                      <a:pt x="49" y="6"/>
                      <a:pt x="45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1"/>
                      <a:pt x="44" y="0"/>
                      <a:pt x="42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29" y="2"/>
                      <a:pt x="28" y="3"/>
                      <a:pt x="28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5" y="7"/>
                      <a:pt x="22" y="9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9"/>
                      <a:pt x="15" y="9"/>
                      <a:pt x="14" y="10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20"/>
                      <a:pt x="6" y="21"/>
                      <a:pt x="7" y="2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7" y="27"/>
                      <a:pt x="6" y="31"/>
                      <a:pt x="5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1" y="35"/>
                      <a:pt x="0" y="36"/>
                      <a:pt x="0" y="37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2" y="50"/>
                      <a:pt x="3" y="52"/>
                      <a:pt x="4" y="51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4"/>
                      <a:pt x="10" y="56"/>
                      <a:pt x="12" y="59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9" y="63"/>
                      <a:pt x="9" y="64"/>
                      <a:pt x="10" y="65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4"/>
                      <a:pt x="22" y="74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8" y="71"/>
                      <a:pt x="31" y="72"/>
                      <a:pt x="34" y="72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5" y="78"/>
                      <a:pt x="36" y="79"/>
                      <a:pt x="37" y="79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51" y="78"/>
                      <a:pt x="52" y="77"/>
                      <a:pt x="52" y="75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3" y="69"/>
                      <a:pt x="56" y="68"/>
                      <a:pt x="58" y="67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63" y="71"/>
                      <a:pt x="64" y="71"/>
                      <a:pt x="65" y="70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4" y="60"/>
                      <a:pt x="74" y="58"/>
                      <a:pt x="73" y="57"/>
                    </a:cubicBezTo>
                    <a:close/>
                    <a:moveTo>
                      <a:pt x="27" y="52"/>
                    </a:moveTo>
                    <a:cubicBezTo>
                      <a:pt x="20" y="46"/>
                      <a:pt x="19" y="34"/>
                      <a:pt x="25" y="26"/>
                    </a:cubicBezTo>
                    <a:cubicBezTo>
                      <a:pt x="32" y="19"/>
                      <a:pt x="43" y="18"/>
                      <a:pt x="51" y="25"/>
                    </a:cubicBezTo>
                    <a:cubicBezTo>
                      <a:pt x="59" y="31"/>
                      <a:pt x="60" y="43"/>
                      <a:pt x="53" y="50"/>
                    </a:cubicBezTo>
                    <a:cubicBezTo>
                      <a:pt x="46" y="58"/>
                      <a:pt x="35" y="59"/>
                      <a:pt x="27" y="52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Freeform 281"/>
              <p:cNvSpPr>
                <a:spLocks noEditPoint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912648" y="3925398"/>
                <a:ext cx="71700" cy="68584"/>
              </a:xfrm>
              <a:custGeom>
                <a:avLst/>
                <a:gdLst>
                  <a:gd name="T0" fmla="*/ 27 w 29"/>
                  <a:gd name="T1" fmla="*/ 20 h 28"/>
                  <a:gd name="T2" fmla="*/ 25 w 29"/>
                  <a:gd name="T3" fmla="*/ 19 h 28"/>
                  <a:gd name="T4" fmla="*/ 26 w 29"/>
                  <a:gd name="T5" fmla="*/ 16 h 28"/>
                  <a:gd name="T6" fmla="*/ 28 w 29"/>
                  <a:gd name="T7" fmla="*/ 16 h 28"/>
                  <a:gd name="T8" fmla="*/ 29 w 29"/>
                  <a:gd name="T9" fmla="*/ 15 h 28"/>
                  <a:gd name="T10" fmla="*/ 29 w 29"/>
                  <a:gd name="T11" fmla="*/ 11 h 28"/>
                  <a:gd name="T12" fmla="*/ 27 w 29"/>
                  <a:gd name="T13" fmla="*/ 10 h 28"/>
                  <a:gd name="T14" fmla="*/ 26 w 29"/>
                  <a:gd name="T15" fmla="*/ 10 h 28"/>
                  <a:gd name="T16" fmla="*/ 25 w 29"/>
                  <a:gd name="T17" fmla="*/ 7 h 28"/>
                  <a:gd name="T18" fmla="*/ 26 w 29"/>
                  <a:gd name="T19" fmla="*/ 6 h 28"/>
                  <a:gd name="T20" fmla="*/ 25 w 29"/>
                  <a:gd name="T21" fmla="*/ 5 h 28"/>
                  <a:gd name="T22" fmla="*/ 22 w 29"/>
                  <a:gd name="T23" fmla="*/ 2 h 28"/>
                  <a:gd name="T24" fmla="*/ 21 w 29"/>
                  <a:gd name="T25" fmla="*/ 2 h 28"/>
                  <a:gd name="T26" fmla="*/ 20 w 29"/>
                  <a:gd name="T27" fmla="*/ 3 h 28"/>
                  <a:gd name="T28" fmla="*/ 17 w 29"/>
                  <a:gd name="T29" fmla="*/ 2 h 28"/>
                  <a:gd name="T30" fmla="*/ 17 w 29"/>
                  <a:gd name="T31" fmla="*/ 1 h 28"/>
                  <a:gd name="T32" fmla="*/ 15 w 29"/>
                  <a:gd name="T33" fmla="*/ 0 h 28"/>
                  <a:gd name="T34" fmla="*/ 11 w 29"/>
                  <a:gd name="T35" fmla="*/ 0 h 28"/>
                  <a:gd name="T36" fmla="*/ 10 w 29"/>
                  <a:gd name="T37" fmla="*/ 1 h 28"/>
                  <a:gd name="T38" fmla="*/ 10 w 29"/>
                  <a:gd name="T39" fmla="*/ 2 h 28"/>
                  <a:gd name="T40" fmla="*/ 7 w 29"/>
                  <a:gd name="T41" fmla="*/ 4 h 28"/>
                  <a:gd name="T42" fmla="*/ 7 w 29"/>
                  <a:gd name="T43" fmla="*/ 3 h 28"/>
                  <a:gd name="T44" fmla="*/ 5 w 29"/>
                  <a:gd name="T45" fmla="*/ 3 h 28"/>
                  <a:gd name="T46" fmla="*/ 3 w 29"/>
                  <a:gd name="T47" fmla="*/ 6 h 28"/>
                  <a:gd name="T48" fmla="*/ 3 w 29"/>
                  <a:gd name="T49" fmla="*/ 8 h 28"/>
                  <a:gd name="T50" fmla="*/ 3 w 29"/>
                  <a:gd name="T51" fmla="*/ 8 h 28"/>
                  <a:gd name="T52" fmla="*/ 2 w 29"/>
                  <a:gd name="T53" fmla="*/ 12 h 28"/>
                  <a:gd name="T54" fmla="*/ 1 w 29"/>
                  <a:gd name="T55" fmla="*/ 12 h 28"/>
                  <a:gd name="T56" fmla="*/ 0 w 29"/>
                  <a:gd name="T57" fmla="*/ 13 h 28"/>
                  <a:gd name="T58" fmla="*/ 1 w 29"/>
                  <a:gd name="T59" fmla="*/ 17 h 28"/>
                  <a:gd name="T60" fmla="*/ 2 w 29"/>
                  <a:gd name="T61" fmla="*/ 18 h 28"/>
                  <a:gd name="T62" fmla="*/ 3 w 29"/>
                  <a:gd name="T63" fmla="*/ 18 h 28"/>
                  <a:gd name="T64" fmla="*/ 4 w 29"/>
                  <a:gd name="T65" fmla="*/ 21 h 28"/>
                  <a:gd name="T66" fmla="*/ 4 w 29"/>
                  <a:gd name="T67" fmla="*/ 22 h 28"/>
                  <a:gd name="T68" fmla="*/ 4 w 29"/>
                  <a:gd name="T69" fmla="*/ 23 h 28"/>
                  <a:gd name="T70" fmla="*/ 7 w 29"/>
                  <a:gd name="T71" fmla="*/ 26 h 28"/>
                  <a:gd name="T72" fmla="*/ 8 w 29"/>
                  <a:gd name="T73" fmla="*/ 26 h 28"/>
                  <a:gd name="T74" fmla="*/ 9 w 29"/>
                  <a:gd name="T75" fmla="*/ 25 h 28"/>
                  <a:gd name="T76" fmla="*/ 13 w 29"/>
                  <a:gd name="T77" fmla="*/ 26 h 28"/>
                  <a:gd name="T78" fmla="*/ 13 w 29"/>
                  <a:gd name="T79" fmla="*/ 28 h 28"/>
                  <a:gd name="T80" fmla="*/ 14 w 29"/>
                  <a:gd name="T81" fmla="*/ 28 h 28"/>
                  <a:gd name="T82" fmla="*/ 18 w 29"/>
                  <a:gd name="T83" fmla="*/ 28 h 28"/>
                  <a:gd name="T84" fmla="*/ 19 w 29"/>
                  <a:gd name="T85" fmla="*/ 27 h 28"/>
                  <a:gd name="T86" fmla="*/ 19 w 29"/>
                  <a:gd name="T87" fmla="*/ 25 h 28"/>
                  <a:gd name="T88" fmla="*/ 21 w 29"/>
                  <a:gd name="T89" fmla="*/ 24 h 28"/>
                  <a:gd name="T90" fmla="*/ 23 w 29"/>
                  <a:gd name="T91" fmla="*/ 25 h 28"/>
                  <a:gd name="T92" fmla="*/ 24 w 29"/>
                  <a:gd name="T93" fmla="*/ 25 h 28"/>
                  <a:gd name="T94" fmla="*/ 27 w 29"/>
                  <a:gd name="T95" fmla="*/ 22 h 28"/>
                  <a:gd name="T96" fmla="*/ 27 w 29"/>
                  <a:gd name="T97" fmla="*/ 20 h 28"/>
                  <a:gd name="T98" fmla="*/ 10 w 29"/>
                  <a:gd name="T99" fmla="*/ 19 h 28"/>
                  <a:gd name="T100" fmla="*/ 9 w 29"/>
                  <a:gd name="T101" fmla="*/ 9 h 28"/>
                  <a:gd name="T102" fmla="*/ 19 w 29"/>
                  <a:gd name="T103" fmla="*/ 9 h 28"/>
                  <a:gd name="T104" fmla="*/ 19 w 29"/>
                  <a:gd name="T105" fmla="*/ 18 h 28"/>
                  <a:gd name="T106" fmla="*/ 10 w 29"/>
                  <a:gd name="T107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27" y="20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6" y="18"/>
                      <a:pt x="26" y="17"/>
                      <a:pt x="26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6"/>
                      <a:pt x="29" y="16"/>
                      <a:pt x="29" y="15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9"/>
                      <a:pt x="25" y="8"/>
                      <a:pt x="25" y="7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6"/>
                      <a:pt x="26" y="5"/>
                      <a:pt x="25" y="5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1" y="2"/>
                      <a:pt x="21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2"/>
                      <a:pt x="18" y="2"/>
                      <a:pt x="17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8" y="3"/>
                      <a:pt x="7" y="4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2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10"/>
                      <a:pt x="2" y="11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0" y="13"/>
                      <a:pt x="0" y="13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9"/>
                      <a:pt x="4" y="20"/>
                      <a:pt x="4" y="21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" y="22"/>
                      <a:pt x="3" y="23"/>
                      <a:pt x="4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8" y="27"/>
                      <a:pt x="8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10" y="25"/>
                      <a:pt x="11" y="26"/>
                      <a:pt x="13" y="26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19" y="28"/>
                      <a:pt x="19" y="27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0" y="24"/>
                      <a:pt x="21" y="24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4" y="25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0"/>
                    </a:cubicBezTo>
                    <a:close/>
                    <a:moveTo>
                      <a:pt x="10" y="19"/>
                    </a:moveTo>
                    <a:cubicBezTo>
                      <a:pt x="7" y="16"/>
                      <a:pt x="7" y="12"/>
                      <a:pt x="9" y="9"/>
                    </a:cubicBezTo>
                    <a:cubicBezTo>
                      <a:pt x="12" y="7"/>
                      <a:pt x="16" y="6"/>
                      <a:pt x="19" y="9"/>
                    </a:cubicBezTo>
                    <a:cubicBezTo>
                      <a:pt x="22" y="11"/>
                      <a:pt x="22" y="15"/>
                      <a:pt x="19" y="18"/>
                    </a:cubicBezTo>
                    <a:cubicBezTo>
                      <a:pt x="17" y="21"/>
                      <a:pt x="13" y="21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1751" name="组合 17"/>
          <p:cNvGrpSpPr/>
          <p:nvPr>
            <p:custDataLst>
              <p:tags r:id="rId11"/>
            </p:custDataLst>
          </p:nvPr>
        </p:nvGrpSpPr>
        <p:grpSpPr>
          <a:xfrm>
            <a:off x="6867525" y="2044700"/>
            <a:ext cx="1258888" cy="1384300"/>
            <a:chOff x="5789210" y="2117354"/>
            <a:chExt cx="1259291" cy="1384488"/>
          </a:xfrm>
        </p:grpSpPr>
        <p:sp>
          <p:nvSpPr>
            <p:cNvPr id="19" name="六边形 18"/>
            <p:cNvSpPr/>
            <p:nvPr>
              <p:custDataLst>
                <p:tags r:id="rId12"/>
              </p:custDataLst>
            </p:nvPr>
          </p:nvSpPr>
          <p:spPr>
            <a:xfrm rot="5400000">
              <a:off x="5726612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063914" y="2434015"/>
              <a:ext cx="673117" cy="715186"/>
              <a:chOff x="8691312" y="4483416"/>
              <a:chExt cx="415655" cy="441633"/>
            </a:xfrm>
            <a:solidFill>
              <a:srgbClr val="67DDC2"/>
            </a:solidFill>
          </p:grpSpPr>
          <p:sp>
            <p:nvSpPr>
              <p:cNvPr id="21" name="Freeform 317"/>
              <p:cNvSpPr>
                <a:spLocks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8741191" y="4483416"/>
                <a:ext cx="365776" cy="434360"/>
              </a:xfrm>
              <a:custGeom>
                <a:avLst/>
                <a:gdLst>
                  <a:gd name="T0" fmla="*/ 146 w 149"/>
                  <a:gd name="T1" fmla="*/ 162 h 177"/>
                  <a:gd name="T2" fmla="*/ 106 w 149"/>
                  <a:gd name="T3" fmla="*/ 109 h 177"/>
                  <a:gd name="T4" fmla="*/ 104 w 149"/>
                  <a:gd name="T5" fmla="*/ 107 h 177"/>
                  <a:gd name="T6" fmla="*/ 110 w 149"/>
                  <a:gd name="T7" fmla="*/ 31 h 177"/>
                  <a:gd name="T8" fmla="*/ 30 w 149"/>
                  <a:gd name="T9" fmla="*/ 20 h 177"/>
                  <a:gd name="T10" fmla="*/ 19 w 149"/>
                  <a:gd name="T11" fmla="*/ 101 h 177"/>
                  <a:gd name="T12" fmla="*/ 91 w 149"/>
                  <a:gd name="T13" fmla="*/ 117 h 177"/>
                  <a:gd name="T14" fmla="*/ 92 w 149"/>
                  <a:gd name="T15" fmla="*/ 119 h 177"/>
                  <a:gd name="T16" fmla="*/ 132 w 149"/>
                  <a:gd name="T17" fmla="*/ 172 h 177"/>
                  <a:gd name="T18" fmla="*/ 144 w 149"/>
                  <a:gd name="T19" fmla="*/ 174 h 177"/>
                  <a:gd name="T20" fmla="*/ 146 w 149"/>
                  <a:gd name="T21" fmla="*/ 162 h 177"/>
                  <a:gd name="T22" fmla="*/ 28 w 149"/>
                  <a:gd name="T23" fmla="*/ 94 h 177"/>
                  <a:gd name="T24" fmla="*/ 37 w 149"/>
                  <a:gd name="T25" fmla="*/ 28 h 177"/>
                  <a:gd name="T26" fmla="*/ 101 w 149"/>
                  <a:gd name="T27" fmla="*/ 37 h 177"/>
                  <a:gd name="T28" fmla="*/ 93 w 149"/>
                  <a:gd name="T29" fmla="*/ 103 h 177"/>
                  <a:gd name="T30" fmla="*/ 28 w 149"/>
                  <a:gd name="T31" fmla="*/ 94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177">
                    <a:moveTo>
                      <a:pt x="146" y="162"/>
                    </a:moveTo>
                    <a:cubicBezTo>
                      <a:pt x="106" y="109"/>
                      <a:pt x="106" y="109"/>
                      <a:pt x="106" y="109"/>
                    </a:cubicBezTo>
                    <a:cubicBezTo>
                      <a:pt x="105" y="108"/>
                      <a:pt x="105" y="108"/>
                      <a:pt x="104" y="107"/>
                    </a:cubicBezTo>
                    <a:cubicBezTo>
                      <a:pt x="125" y="87"/>
                      <a:pt x="128" y="54"/>
                      <a:pt x="110" y="31"/>
                    </a:cubicBezTo>
                    <a:cubicBezTo>
                      <a:pt x="91" y="5"/>
                      <a:pt x="55" y="0"/>
                      <a:pt x="30" y="20"/>
                    </a:cubicBezTo>
                    <a:cubicBezTo>
                      <a:pt x="5" y="39"/>
                      <a:pt x="0" y="75"/>
                      <a:pt x="19" y="101"/>
                    </a:cubicBezTo>
                    <a:cubicBezTo>
                      <a:pt x="37" y="123"/>
                      <a:pt x="67" y="130"/>
                      <a:pt x="91" y="117"/>
                    </a:cubicBezTo>
                    <a:cubicBezTo>
                      <a:pt x="91" y="117"/>
                      <a:pt x="92" y="118"/>
                      <a:pt x="92" y="119"/>
                    </a:cubicBezTo>
                    <a:cubicBezTo>
                      <a:pt x="132" y="172"/>
                      <a:pt x="132" y="172"/>
                      <a:pt x="132" y="172"/>
                    </a:cubicBezTo>
                    <a:cubicBezTo>
                      <a:pt x="135" y="176"/>
                      <a:pt x="140" y="177"/>
                      <a:pt x="144" y="174"/>
                    </a:cubicBezTo>
                    <a:cubicBezTo>
                      <a:pt x="148" y="171"/>
                      <a:pt x="149" y="166"/>
                      <a:pt x="146" y="162"/>
                    </a:cubicBezTo>
                    <a:close/>
                    <a:moveTo>
                      <a:pt x="28" y="94"/>
                    </a:moveTo>
                    <a:cubicBezTo>
                      <a:pt x="13" y="73"/>
                      <a:pt x="16" y="44"/>
                      <a:pt x="37" y="28"/>
                    </a:cubicBezTo>
                    <a:cubicBezTo>
                      <a:pt x="57" y="13"/>
                      <a:pt x="86" y="17"/>
                      <a:pt x="101" y="37"/>
                    </a:cubicBezTo>
                    <a:cubicBezTo>
                      <a:pt x="117" y="58"/>
                      <a:pt x="113" y="87"/>
                      <a:pt x="93" y="103"/>
                    </a:cubicBezTo>
                    <a:cubicBezTo>
                      <a:pt x="72" y="119"/>
                      <a:pt x="43" y="115"/>
                      <a:pt x="28" y="94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318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8905375" y="4541608"/>
                <a:ext cx="73780" cy="51957"/>
              </a:xfrm>
              <a:custGeom>
                <a:avLst/>
                <a:gdLst>
                  <a:gd name="T0" fmla="*/ 29 w 30"/>
                  <a:gd name="T1" fmla="*/ 15 h 21"/>
                  <a:gd name="T2" fmla="*/ 29 w 30"/>
                  <a:gd name="T3" fmla="*/ 15 h 21"/>
                  <a:gd name="T4" fmla="*/ 6 w 30"/>
                  <a:gd name="T5" fmla="*/ 0 h 21"/>
                  <a:gd name="T6" fmla="*/ 6 w 30"/>
                  <a:gd name="T7" fmla="*/ 0 h 21"/>
                  <a:gd name="T8" fmla="*/ 4 w 30"/>
                  <a:gd name="T9" fmla="*/ 7 h 21"/>
                  <a:gd name="T10" fmla="*/ 23 w 30"/>
                  <a:gd name="T11" fmla="*/ 20 h 21"/>
                  <a:gd name="T12" fmla="*/ 24 w 30"/>
                  <a:gd name="T13" fmla="*/ 20 h 21"/>
                  <a:gd name="T14" fmla="*/ 29 w 30"/>
                  <a:gd name="T15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21">
                    <a:moveTo>
                      <a:pt x="29" y="15"/>
                    </a:moveTo>
                    <a:cubicBezTo>
                      <a:pt x="29" y="15"/>
                      <a:pt x="29" y="15"/>
                      <a:pt x="29" y="15"/>
                    </a:cubicBezTo>
                    <a:cubicBezTo>
                      <a:pt x="23" y="7"/>
                      <a:pt x="15" y="2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0" y="2"/>
                      <a:pt x="4" y="7"/>
                    </a:cubicBezTo>
                    <a:cubicBezTo>
                      <a:pt x="11" y="9"/>
                      <a:pt x="18" y="13"/>
                      <a:pt x="23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30" y="21"/>
                      <a:pt x="29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319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8691312" y="4816978"/>
                <a:ext cx="62349" cy="108071"/>
              </a:xfrm>
              <a:custGeom>
                <a:avLst/>
                <a:gdLst>
                  <a:gd name="T0" fmla="*/ 18 w 25"/>
                  <a:gd name="T1" fmla="*/ 29 h 44"/>
                  <a:gd name="T2" fmla="*/ 17 w 25"/>
                  <a:gd name="T3" fmla="*/ 34 h 44"/>
                  <a:gd name="T4" fmla="*/ 15 w 25"/>
                  <a:gd name="T5" fmla="*/ 36 h 44"/>
                  <a:gd name="T6" fmla="*/ 12 w 25"/>
                  <a:gd name="T7" fmla="*/ 37 h 44"/>
                  <a:gd name="T8" fmla="*/ 9 w 25"/>
                  <a:gd name="T9" fmla="*/ 36 h 44"/>
                  <a:gd name="T10" fmla="*/ 7 w 25"/>
                  <a:gd name="T11" fmla="*/ 30 h 44"/>
                  <a:gd name="T12" fmla="*/ 7 w 25"/>
                  <a:gd name="T13" fmla="*/ 28 h 44"/>
                  <a:gd name="T14" fmla="*/ 1 w 25"/>
                  <a:gd name="T15" fmla="*/ 29 h 44"/>
                  <a:gd name="T16" fmla="*/ 0 w 25"/>
                  <a:gd name="T17" fmla="*/ 30 h 44"/>
                  <a:gd name="T18" fmla="*/ 4 w 25"/>
                  <a:gd name="T19" fmla="*/ 40 h 44"/>
                  <a:gd name="T20" fmla="*/ 13 w 25"/>
                  <a:gd name="T21" fmla="*/ 44 h 44"/>
                  <a:gd name="T22" fmla="*/ 19 w 25"/>
                  <a:gd name="T23" fmla="*/ 42 h 44"/>
                  <a:gd name="T24" fmla="*/ 24 w 25"/>
                  <a:gd name="T25" fmla="*/ 37 h 44"/>
                  <a:gd name="T26" fmla="*/ 25 w 25"/>
                  <a:gd name="T27" fmla="*/ 29 h 44"/>
                  <a:gd name="T28" fmla="*/ 25 w 25"/>
                  <a:gd name="T29" fmla="*/ 0 h 44"/>
                  <a:gd name="T30" fmla="*/ 18 w 25"/>
                  <a:gd name="T31" fmla="*/ 0 h 44"/>
                  <a:gd name="T32" fmla="*/ 18 w 25"/>
                  <a:gd name="T33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44">
                    <a:moveTo>
                      <a:pt x="18" y="29"/>
                    </a:moveTo>
                    <a:cubicBezTo>
                      <a:pt x="18" y="32"/>
                      <a:pt x="17" y="33"/>
                      <a:pt x="17" y="34"/>
                    </a:cubicBezTo>
                    <a:cubicBezTo>
                      <a:pt x="17" y="35"/>
                      <a:pt x="16" y="36"/>
                      <a:pt x="15" y="36"/>
                    </a:cubicBezTo>
                    <a:cubicBezTo>
                      <a:pt x="15" y="37"/>
                      <a:pt x="14" y="37"/>
                      <a:pt x="12" y="37"/>
                    </a:cubicBezTo>
                    <a:cubicBezTo>
                      <a:pt x="11" y="37"/>
                      <a:pt x="10" y="36"/>
                      <a:pt x="9" y="36"/>
                    </a:cubicBezTo>
                    <a:cubicBezTo>
                      <a:pt x="8" y="35"/>
                      <a:pt x="8" y="33"/>
                      <a:pt x="7" y="30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1" y="38"/>
                      <a:pt x="4" y="40"/>
                    </a:cubicBezTo>
                    <a:cubicBezTo>
                      <a:pt x="6" y="43"/>
                      <a:pt x="9" y="44"/>
                      <a:pt x="13" y="44"/>
                    </a:cubicBezTo>
                    <a:cubicBezTo>
                      <a:pt x="15" y="44"/>
                      <a:pt x="17" y="43"/>
                      <a:pt x="19" y="42"/>
                    </a:cubicBezTo>
                    <a:cubicBezTo>
                      <a:pt x="21" y="41"/>
                      <a:pt x="23" y="40"/>
                      <a:pt x="24" y="37"/>
                    </a:cubicBezTo>
                    <a:cubicBezTo>
                      <a:pt x="25" y="35"/>
                      <a:pt x="25" y="33"/>
                      <a:pt x="25" y="29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29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320"/>
              <p:cNvSpPr>
                <a:spLocks noEditPoint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8765090" y="4814901"/>
                <a:ext cx="100797" cy="110148"/>
              </a:xfrm>
              <a:custGeom>
                <a:avLst/>
                <a:gdLst>
                  <a:gd name="T0" fmla="*/ 32 w 41"/>
                  <a:gd name="T1" fmla="*/ 3 h 45"/>
                  <a:gd name="T2" fmla="*/ 21 w 41"/>
                  <a:gd name="T3" fmla="*/ 0 h 45"/>
                  <a:gd name="T4" fmla="*/ 6 w 41"/>
                  <a:gd name="T5" fmla="*/ 6 h 45"/>
                  <a:gd name="T6" fmla="*/ 0 w 41"/>
                  <a:gd name="T7" fmla="*/ 23 h 45"/>
                  <a:gd name="T8" fmla="*/ 3 w 41"/>
                  <a:gd name="T9" fmla="*/ 34 h 45"/>
                  <a:gd name="T10" fmla="*/ 10 w 41"/>
                  <a:gd name="T11" fmla="*/ 42 h 45"/>
                  <a:gd name="T12" fmla="*/ 21 w 41"/>
                  <a:gd name="T13" fmla="*/ 45 h 45"/>
                  <a:gd name="T14" fmla="*/ 31 w 41"/>
                  <a:gd name="T15" fmla="*/ 42 h 45"/>
                  <a:gd name="T16" fmla="*/ 39 w 41"/>
                  <a:gd name="T17" fmla="*/ 34 h 45"/>
                  <a:gd name="T18" fmla="*/ 41 w 41"/>
                  <a:gd name="T19" fmla="*/ 22 h 45"/>
                  <a:gd name="T20" fmla="*/ 39 w 41"/>
                  <a:gd name="T21" fmla="*/ 11 h 45"/>
                  <a:gd name="T22" fmla="*/ 32 w 41"/>
                  <a:gd name="T23" fmla="*/ 3 h 45"/>
                  <a:gd name="T24" fmla="*/ 30 w 41"/>
                  <a:gd name="T25" fmla="*/ 34 h 45"/>
                  <a:gd name="T26" fmla="*/ 21 w 41"/>
                  <a:gd name="T27" fmla="*/ 38 h 45"/>
                  <a:gd name="T28" fmla="*/ 12 w 41"/>
                  <a:gd name="T29" fmla="*/ 34 h 45"/>
                  <a:gd name="T30" fmla="*/ 8 w 41"/>
                  <a:gd name="T31" fmla="*/ 23 h 45"/>
                  <a:gd name="T32" fmla="*/ 12 w 41"/>
                  <a:gd name="T33" fmla="*/ 10 h 45"/>
                  <a:gd name="T34" fmla="*/ 21 w 41"/>
                  <a:gd name="T35" fmla="*/ 7 h 45"/>
                  <a:gd name="T36" fmla="*/ 28 w 41"/>
                  <a:gd name="T37" fmla="*/ 9 h 45"/>
                  <a:gd name="T38" fmla="*/ 32 w 41"/>
                  <a:gd name="T39" fmla="*/ 14 h 45"/>
                  <a:gd name="T40" fmla="*/ 34 w 41"/>
                  <a:gd name="T41" fmla="*/ 22 h 45"/>
                  <a:gd name="T42" fmla="*/ 30 w 41"/>
                  <a:gd name="T43" fmla="*/ 3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45">
                    <a:moveTo>
                      <a:pt x="32" y="3"/>
                    </a:moveTo>
                    <a:cubicBezTo>
                      <a:pt x="28" y="1"/>
                      <a:pt x="25" y="0"/>
                      <a:pt x="21" y="0"/>
                    </a:cubicBezTo>
                    <a:cubicBezTo>
                      <a:pt x="15" y="0"/>
                      <a:pt x="10" y="2"/>
                      <a:pt x="6" y="6"/>
                    </a:cubicBezTo>
                    <a:cubicBezTo>
                      <a:pt x="2" y="10"/>
                      <a:pt x="0" y="16"/>
                      <a:pt x="0" y="23"/>
                    </a:cubicBezTo>
                    <a:cubicBezTo>
                      <a:pt x="0" y="27"/>
                      <a:pt x="1" y="30"/>
                      <a:pt x="3" y="34"/>
                    </a:cubicBezTo>
                    <a:cubicBezTo>
                      <a:pt x="4" y="37"/>
                      <a:pt x="7" y="40"/>
                      <a:pt x="10" y="42"/>
                    </a:cubicBezTo>
                    <a:cubicBezTo>
                      <a:pt x="13" y="44"/>
                      <a:pt x="17" y="45"/>
                      <a:pt x="21" y="45"/>
                    </a:cubicBezTo>
                    <a:cubicBezTo>
                      <a:pt x="24" y="45"/>
                      <a:pt x="28" y="44"/>
                      <a:pt x="31" y="42"/>
                    </a:cubicBezTo>
                    <a:cubicBezTo>
                      <a:pt x="34" y="40"/>
                      <a:pt x="37" y="38"/>
                      <a:pt x="39" y="34"/>
                    </a:cubicBezTo>
                    <a:cubicBezTo>
                      <a:pt x="40" y="31"/>
                      <a:pt x="41" y="27"/>
                      <a:pt x="41" y="22"/>
                    </a:cubicBezTo>
                    <a:cubicBezTo>
                      <a:pt x="41" y="18"/>
                      <a:pt x="41" y="14"/>
                      <a:pt x="39" y="11"/>
                    </a:cubicBezTo>
                    <a:cubicBezTo>
                      <a:pt x="37" y="7"/>
                      <a:pt x="35" y="5"/>
                      <a:pt x="32" y="3"/>
                    </a:cubicBezTo>
                    <a:close/>
                    <a:moveTo>
                      <a:pt x="30" y="34"/>
                    </a:moveTo>
                    <a:cubicBezTo>
                      <a:pt x="28" y="37"/>
                      <a:pt x="25" y="38"/>
                      <a:pt x="21" y="38"/>
                    </a:cubicBezTo>
                    <a:cubicBezTo>
                      <a:pt x="17" y="38"/>
                      <a:pt x="14" y="37"/>
                      <a:pt x="12" y="34"/>
                    </a:cubicBezTo>
                    <a:cubicBezTo>
                      <a:pt x="9" y="31"/>
                      <a:pt x="8" y="28"/>
                      <a:pt x="8" y="23"/>
                    </a:cubicBezTo>
                    <a:cubicBezTo>
                      <a:pt x="8" y="17"/>
                      <a:pt x="9" y="13"/>
                      <a:pt x="12" y="10"/>
                    </a:cubicBezTo>
                    <a:cubicBezTo>
                      <a:pt x="14" y="8"/>
                      <a:pt x="17" y="7"/>
                      <a:pt x="21" y="7"/>
                    </a:cubicBezTo>
                    <a:cubicBezTo>
                      <a:pt x="23" y="7"/>
                      <a:pt x="26" y="7"/>
                      <a:pt x="28" y="9"/>
                    </a:cubicBezTo>
                    <a:cubicBezTo>
                      <a:pt x="30" y="10"/>
                      <a:pt x="31" y="12"/>
                      <a:pt x="32" y="14"/>
                    </a:cubicBezTo>
                    <a:cubicBezTo>
                      <a:pt x="33" y="16"/>
                      <a:pt x="34" y="19"/>
                      <a:pt x="34" y="22"/>
                    </a:cubicBezTo>
                    <a:cubicBezTo>
                      <a:pt x="34" y="27"/>
                      <a:pt x="32" y="31"/>
                      <a:pt x="30" y="34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321"/>
              <p:cNvSpPr>
                <a:spLocks noEditPoint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8878356" y="4816978"/>
                <a:ext cx="81054" cy="105993"/>
              </a:xfrm>
              <a:custGeom>
                <a:avLst/>
                <a:gdLst>
                  <a:gd name="T0" fmla="*/ 27 w 33"/>
                  <a:gd name="T1" fmla="*/ 20 h 43"/>
                  <a:gd name="T2" fmla="*/ 29 w 33"/>
                  <a:gd name="T3" fmla="*/ 17 h 43"/>
                  <a:gd name="T4" fmla="*/ 31 w 33"/>
                  <a:gd name="T5" fmla="*/ 11 h 43"/>
                  <a:gd name="T6" fmla="*/ 29 w 33"/>
                  <a:gd name="T7" fmla="*/ 5 h 43"/>
                  <a:gd name="T8" fmla="*/ 24 w 33"/>
                  <a:gd name="T9" fmla="*/ 1 h 43"/>
                  <a:gd name="T10" fmla="*/ 16 w 33"/>
                  <a:gd name="T11" fmla="*/ 0 h 43"/>
                  <a:gd name="T12" fmla="*/ 0 w 33"/>
                  <a:gd name="T13" fmla="*/ 0 h 43"/>
                  <a:gd name="T14" fmla="*/ 0 w 33"/>
                  <a:gd name="T15" fmla="*/ 43 h 43"/>
                  <a:gd name="T16" fmla="*/ 17 w 33"/>
                  <a:gd name="T17" fmla="*/ 43 h 43"/>
                  <a:gd name="T18" fmla="*/ 23 w 33"/>
                  <a:gd name="T19" fmla="*/ 42 h 43"/>
                  <a:gd name="T20" fmla="*/ 28 w 33"/>
                  <a:gd name="T21" fmla="*/ 40 h 43"/>
                  <a:gd name="T22" fmla="*/ 32 w 33"/>
                  <a:gd name="T23" fmla="*/ 36 h 43"/>
                  <a:gd name="T24" fmla="*/ 33 w 33"/>
                  <a:gd name="T25" fmla="*/ 30 h 43"/>
                  <a:gd name="T26" fmla="*/ 31 w 33"/>
                  <a:gd name="T27" fmla="*/ 23 h 43"/>
                  <a:gd name="T28" fmla="*/ 27 w 33"/>
                  <a:gd name="T29" fmla="*/ 20 h 43"/>
                  <a:gd name="T30" fmla="*/ 8 w 33"/>
                  <a:gd name="T31" fmla="*/ 7 h 43"/>
                  <a:gd name="T32" fmla="*/ 15 w 33"/>
                  <a:gd name="T33" fmla="*/ 7 h 43"/>
                  <a:gd name="T34" fmla="*/ 21 w 33"/>
                  <a:gd name="T35" fmla="*/ 7 h 43"/>
                  <a:gd name="T36" fmla="*/ 23 w 33"/>
                  <a:gd name="T37" fmla="*/ 9 h 43"/>
                  <a:gd name="T38" fmla="*/ 24 w 33"/>
                  <a:gd name="T39" fmla="*/ 12 h 43"/>
                  <a:gd name="T40" fmla="*/ 23 w 33"/>
                  <a:gd name="T41" fmla="*/ 15 h 43"/>
                  <a:gd name="T42" fmla="*/ 20 w 33"/>
                  <a:gd name="T43" fmla="*/ 17 h 43"/>
                  <a:gd name="T44" fmla="*/ 15 w 33"/>
                  <a:gd name="T45" fmla="*/ 17 h 43"/>
                  <a:gd name="T46" fmla="*/ 8 w 33"/>
                  <a:gd name="T47" fmla="*/ 17 h 43"/>
                  <a:gd name="T48" fmla="*/ 8 w 33"/>
                  <a:gd name="T49" fmla="*/ 7 h 43"/>
                  <a:gd name="T50" fmla="*/ 25 w 33"/>
                  <a:gd name="T51" fmla="*/ 33 h 43"/>
                  <a:gd name="T52" fmla="*/ 23 w 33"/>
                  <a:gd name="T53" fmla="*/ 35 h 43"/>
                  <a:gd name="T54" fmla="*/ 20 w 33"/>
                  <a:gd name="T55" fmla="*/ 36 h 43"/>
                  <a:gd name="T56" fmla="*/ 17 w 33"/>
                  <a:gd name="T57" fmla="*/ 36 h 43"/>
                  <a:gd name="T58" fmla="*/ 8 w 33"/>
                  <a:gd name="T59" fmla="*/ 36 h 43"/>
                  <a:gd name="T60" fmla="*/ 8 w 33"/>
                  <a:gd name="T61" fmla="*/ 24 h 43"/>
                  <a:gd name="T62" fmla="*/ 16 w 33"/>
                  <a:gd name="T63" fmla="*/ 24 h 43"/>
                  <a:gd name="T64" fmla="*/ 22 w 33"/>
                  <a:gd name="T65" fmla="*/ 25 h 43"/>
                  <a:gd name="T66" fmla="*/ 24 w 33"/>
                  <a:gd name="T67" fmla="*/ 27 h 43"/>
                  <a:gd name="T68" fmla="*/ 25 w 33"/>
                  <a:gd name="T69" fmla="*/ 30 h 43"/>
                  <a:gd name="T70" fmla="*/ 25 w 33"/>
                  <a:gd name="T71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3" h="43">
                    <a:moveTo>
                      <a:pt x="27" y="20"/>
                    </a:moveTo>
                    <a:cubicBezTo>
                      <a:pt x="28" y="19"/>
                      <a:pt x="29" y="18"/>
                      <a:pt x="29" y="17"/>
                    </a:cubicBezTo>
                    <a:cubicBezTo>
                      <a:pt x="30" y="15"/>
                      <a:pt x="31" y="13"/>
                      <a:pt x="31" y="11"/>
                    </a:cubicBezTo>
                    <a:cubicBezTo>
                      <a:pt x="31" y="9"/>
                      <a:pt x="30" y="7"/>
                      <a:pt x="29" y="5"/>
                    </a:cubicBezTo>
                    <a:cubicBezTo>
                      <a:pt x="28" y="3"/>
                      <a:pt x="26" y="2"/>
                      <a:pt x="24" y="1"/>
                    </a:cubicBezTo>
                    <a:cubicBezTo>
                      <a:pt x="22" y="0"/>
                      <a:pt x="20" y="0"/>
                      <a:pt x="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9" y="43"/>
                      <a:pt x="22" y="43"/>
                      <a:pt x="23" y="42"/>
                    </a:cubicBezTo>
                    <a:cubicBezTo>
                      <a:pt x="25" y="42"/>
                      <a:pt x="27" y="41"/>
                      <a:pt x="28" y="40"/>
                    </a:cubicBezTo>
                    <a:cubicBezTo>
                      <a:pt x="30" y="39"/>
                      <a:pt x="31" y="38"/>
                      <a:pt x="32" y="36"/>
                    </a:cubicBezTo>
                    <a:cubicBezTo>
                      <a:pt x="33" y="34"/>
                      <a:pt x="33" y="32"/>
                      <a:pt x="33" y="30"/>
                    </a:cubicBezTo>
                    <a:cubicBezTo>
                      <a:pt x="33" y="27"/>
                      <a:pt x="32" y="25"/>
                      <a:pt x="31" y="23"/>
                    </a:cubicBezTo>
                    <a:cubicBezTo>
                      <a:pt x="30" y="22"/>
                      <a:pt x="28" y="21"/>
                      <a:pt x="27" y="20"/>
                    </a:cubicBezTo>
                    <a:close/>
                    <a:moveTo>
                      <a:pt x="8" y="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7" y="7"/>
                      <a:pt x="19" y="7"/>
                      <a:pt x="21" y="7"/>
                    </a:cubicBezTo>
                    <a:cubicBezTo>
                      <a:pt x="22" y="7"/>
                      <a:pt x="22" y="8"/>
                      <a:pt x="23" y="9"/>
                    </a:cubicBezTo>
                    <a:cubicBezTo>
                      <a:pt x="23" y="10"/>
                      <a:pt x="24" y="11"/>
                      <a:pt x="24" y="12"/>
                    </a:cubicBezTo>
                    <a:cubicBezTo>
                      <a:pt x="24" y="13"/>
                      <a:pt x="23" y="14"/>
                      <a:pt x="23" y="15"/>
                    </a:cubicBezTo>
                    <a:cubicBezTo>
                      <a:pt x="22" y="16"/>
                      <a:pt x="21" y="16"/>
                      <a:pt x="20" y="17"/>
                    </a:cubicBezTo>
                    <a:cubicBezTo>
                      <a:pt x="19" y="17"/>
                      <a:pt x="18" y="17"/>
                      <a:pt x="15" y="17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7"/>
                    </a:lnTo>
                    <a:close/>
                    <a:moveTo>
                      <a:pt x="25" y="33"/>
                    </a:moveTo>
                    <a:cubicBezTo>
                      <a:pt x="24" y="34"/>
                      <a:pt x="24" y="35"/>
                      <a:pt x="23" y="35"/>
                    </a:cubicBezTo>
                    <a:cubicBezTo>
                      <a:pt x="22" y="35"/>
                      <a:pt x="21" y="36"/>
                      <a:pt x="20" y="36"/>
                    </a:cubicBezTo>
                    <a:cubicBezTo>
                      <a:pt x="19" y="36"/>
                      <a:pt x="18" y="36"/>
                      <a:pt x="17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8" y="24"/>
                      <a:pt x="20" y="24"/>
                      <a:pt x="22" y="25"/>
                    </a:cubicBezTo>
                    <a:cubicBezTo>
                      <a:pt x="23" y="25"/>
                      <a:pt x="24" y="26"/>
                      <a:pt x="24" y="27"/>
                    </a:cubicBezTo>
                    <a:cubicBezTo>
                      <a:pt x="25" y="28"/>
                      <a:pt x="25" y="29"/>
                      <a:pt x="25" y="30"/>
                    </a:cubicBezTo>
                    <a:cubicBezTo>
                      <a:pt x="25" y="31"/>
                      <a:pt x="25" y="32"/>
                      <a:pt x="25" y="33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1752" name="组合 25"/>
          <p:cNvGrpSpPr/>
          <p:nvPr>
            <p:custDataLst>
              <p:tags r:id="rId18"/>
            </p:custDataLst>
          </p:nvPr>
        </p:nvGrpSpPr>
        <p:grpSpPr>
          <a:xfrm>
            <a:off x="4137025" y="2044700"/>
            <a:ext cx="1258888" cy="1384300"/>
            <a:chOff x="3598459" y="2117354"/>
            <a:chExt cx="1259291" cy="1384488"/>
          </a:xfrm>
        </p:grpSpPr>
        <p:sp>
          <p:nvSpPr>
            <p:cNvPr id="27" name="六边形 26"/>
            <p:cNvSpPr/>
            <p:nvPr>
              <p:custDataLst>
                <p:tags r:id="rId19"/>
              </p:custDataLst>
            </p:nvPr>
          </p:nvSpPr>
          <p:spPr>
            <a:xfrm rot="5400000">
              <a:off x="3535861" y="2179953"/>
              <a:ext cx="1384488" cy="1259291"/>
            </a:xfrm>
            <a:prstGeom prst="hexagon">
              <a:avLst>
                <a:gd name="adj" fmla="val 26941"/>
                <a:gd name="vf" fmla="val 115470"/>
              </a:avLst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343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4016952" y="2495437"/>
              <a:ext cx="402188" cy="592343"/>
            </a:xfrm>
            <a:custGeom>
              <a:avLst/>
              <a:gdLst>
                <a:gd name="T0" fmla="*/ 0 w 101"/>
                <a:gd name="T1" fmla="*/ 17 h 149"/>
                <a:gd name="T2" fmla="*/ 81 w 101"/>
                <a:gd name="T3" fmla="*/ 149 h 149"/>
                <a:gd name="T4" fmla="*/ 81 w 101"/>
                <a:gd name="T5" fmla="*/ 0 h 149"/>
                <a:gd name="T6" fmla="*/ 16 w 101"/>
                <a:gd name="T7" fmla="*/ 124 h 149"/>
                <a:gd name="T8" fmla="*/ 16 w 101"/>
                <a:gd name="T9" fmla="*/ 112 h 149"/>
                <a:gd name="T10" fmla="*/ 26 w 101"/>
                <a:gd name="T11" fmla="*/ 120 h 149"/>
                <a:gd name="T12" fmla="*/ 16 w 101"/>
                <a:gd name="T13" fmla="*/ 107 h 149"/>
                <a:gd name="T14" fmla="*/ 16 w 101"/>
                <a:gd name="T15" fmla="*/ 95 h 149"/>
                <a:gd name="T16" fmla="*/ 26 w 101"/>
                <a:gd name="T17" fmla="*/ 103 h 149"/>
                <a:gd name="T18" fmla="*/ 16 w 101"/>
                <a:gd name="T19" fmla="*/ 90 h 149"/>
                <a:gd name="T20" fmla="*/ 16 w 101"/>
                <a:gd name="T21" fmla="*/ 78 h 149"/>
                <a:gd name="T22" fmla="*/ 26 w 101"/>
                <a:gd name="T23" fmla="*/ 86 h 149"/>
                <a:gd name="T24" fmla="*/ 16 w 101"/>
                <a:gd name="T25" fmla="*/ 73 h 149"/>
                <a:gd name="T26" fmla="*/ 16 w 101"/>
                <a:gd name="T27" fmla="*/ 61 h 149"/>
                <a:gd name="T28" fmla="*/ 26 w 101"/>
                <a:gd name="T29" fmla="*/ 69 h 149"/>
                <a:gd name="T30" fmla="*/ 37 w 101"/>
                <a:gd name="T31" fmla="*/ 124 h 149"/>
                <a:gd name="T32" fmla="*/ 37 w 101"/>
                <a:gd name="T33" fmla="*/ 112 h 149"/>
                <a:gd name="T34" fmla="*/ 48 w 101"/>
                <a:gd name="T35" fmla="*/ 120 h 149"/>
                <a:gd name="T36" fmla="*/ 37 w 101"/>
                <a:gd name="T37" fmla="*/ 107 h 149"/>
                <a:gd name="T38" fmla="*/ 37 w 101"/>
                <a:gd name="T39" fmla="*/ 95 h 149"/>
                <a:gd name="T40" fmla="*/ 48 w 101"/>
                <a:gd name="T41" fmla="*/ 103 h 149"/>
                <a:gd name="T42" fmla="*/ 37 w 101"/>
                <a:gd name="T43" fmla="*/ 90 h 149"/>
                <a:gd name="T44" fmla="*/ 37 w 101"/>
                <a:gd name="T45" fmla="*/ 78 h 149"/>
                <a:gd name="T46" fmla="*/ 48 w 101"/>
                <a:gd name="T47" fmla="*/ 86 h 149"/>
                <a:gd name="T48" fmla="*/ 37 w 101"/>
                <a:gd name="T49" fmla="*/ 73 h 149"/>
                <a:gd name="T50" fmla="*/ 37 w 101"/>
                <a:gd name="T51" fmla="*/ 61 h 149"/>
                <a:gd name="T52" fmla="*/ 48 w 101"/>
                <a:gd name="T53" fmla="*/ 69 h 149"/>
                <a:gd name="T54" fmla="*/ 58 w 101"/>
                <a:gd name="T55" fmla="*/ 124 h 149"/>
                <a:gd name="T56" fmla="*/ 58 w 101"/>
                <a:gd name="T57" fmla="*/ 112 h 149"/>
                <a:gd name="T58" fmla="*/ 69 w 101"/>
                <a:gd name="T59" fmla="*/ 120 h 149"/>
                <a:gd name="T60" fmla="*/ 58 w 101"/>
                <a:gd name="T61" fmla="*/ 107 h 149"/>
                <a:gd name="T62" fmla="*/ 58 w 101"/>
                <a:gd name="T63" fmla="*/ 95 h 149"/>
                <a:gd name="T64" fmla="*/ 69 w 101"/>
                <a:gd name="T65" fmla="*/ 103 h 149"/>
                <a:gd name="T66" fmla="*/ 58 w 101"/>
                <a:gd name="T67" fmla="*/ 90 h 149"/>
                <a:gd name="T68" fmla="*/ 58 w 101"/>
                <a:gd name="T69" fmla="*/ 78 h 149"/>
                <a:gd name="T70" fmla="*/ 69 w 101"/>
                <a:gd name="T71" fmla="*/ 86 h 149"/>
                <a:gd name="T72" fmla="*/ 58 w 101"/>
                <a:gd name="T73" fmla="*/ 73 h 149"/>
                <a:gd name="T74" fmla="*/ 58 w 101"/>
                <a:gd name="T75" fmla="*/ 61 h 149"/>
                <a:gd name="T76" fmla="*/ 69 w 101"/>
                <a:gd name="T77" fmla="*/ 69 h 149"/>
                <a:gd name="T78" fmla="*/ 90 w 101"/>
                <a:gd name="T79" fmla="*/ 104 h 149"/>
                <a:gd name="T80" fmla="*/ 90 w 101"/>
                <a:gd name="T81" fmla="*/ 116 h 149"/>
                <a:gd name="T82" fmla="*/ 79 w 101"/>
                <a:gd name="T83" fmla="*/ 124 h 149"/>
                <a:gd name="T84" fmla="*/ 74 w 101"/>
                <a:gd name="T85" fmla="*/ 115 h 149"/>
                <a:gd name="T86" fmla="*/ 74 w 101"/>
                <a:gd name="T87" fmla="*/ 103 h 149"/>
                <a:gd name="T88" fmla="*/ 79 w 101"/>
                <a:gd name="T89" fmla="*/ 95 h 149"/>
                <a:gd name="T90" fmla="*/ 90 w 101"/>
                <a:gd name="T91" fmla="*/ 103 h 149"/>
                <a:gd name="T92" fmla="*/ 79 w 101"/>
                <a:gd name="T93" fmla="*/ 90 h 149"/>
                <a:gd name="T94" fmla="*/ 79 w 101"/>
                <a:gd name="T95" fmla="*/ 78 h 149"/>
                <a:gd name="T96" fmla="*/ 90 w 101"/>
                <a:gd name="T97" fmla="*/ 86 h 149"/>
                <a:gd name="T98" fmla="*/ 79 w 101"/>
                <a:gd name="T99" fmla="*/ 73 h 149"/>
                <a:gd name="T100" fmla="*/ 79 w 101"/>
                <a:gd name="T101" fmla="*/ 61 h 149"/>
                <a:gd name="T102" fmla="*/ 90 w 101"/>
                <a:gd name="T103" fmla="*/ 69 h 149"/>
                <a:gd name="T104" fmla="*/ 10 w 101"/>
                <a:gd name="T105" fmla="*/ 29 h 149"/>
                <a:gd name="T106" fmla="*/ 91 w 101"/>
                <a:gd name="T107" fmla="*/ 2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1" h="149">
                  <a:moveTo>
                    <a:pt x="8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7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1"/>
                    <a:pt x="9" y="149"/>
                    <a:pt x="20" y="149"/>
                  </a:cubicBezTo>
                  <a:cubicBezTo>
                    <a:pt x="81" y="149"/>
                    <a:pt x="81" y="149"/>
                    <a:pt x="81" y="149"/>
                  </a:cubicBezTo>
                  <a:cubicBezTo>
                    <a:pt x="92" y="149"/>
                    <a:pt x="101" y="141"/>
                    <a:pt x="101" y="131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8"/>
                    <a:pt x="92" y="0"/>
                    <a:pt x="81" y="0"/>
                  </a:cubicBezTo>
                  <a:close/>
                  <a:moveTo>
                    <a:pt x="26" y="120"/>
                  </a:moveTo>
                  <a:cubicBezTo>
                    <a:pt x="26" y="122"/>
                    <a:pt x="24" y="124"/>
                    <a:pt x="21" y="124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3" y="124"/>
                    <a:pt x="11" y="122"/>
                    <a:pt x="11" y="120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1" y="114"/>
                    <a:pt x="13" y="112"/>
                    <a:pt x="16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12"/>
                    <a:pt x="26" y="114"/>
                    <a:pt x="26" y="116"/>
                  </a:cubicBezTo>
                  <a:lnTo>
                    <a:pt x="26" y="120"/>
                  </a:lnTo>
                  <a:close/>
                  <a:moveTo>
                    <a:pt x="26" y="103"/>
                  </a:moveTo>
                  <a:cubicBezTo>
                    <a:pt x="26" y="105"/>
                    <a:pt x="24" y="107"/>
                    <a:pt x="21" y="107"/>
                  </a:cubicBezTo>
                  <a:cubicBezTo>
                    <a:pt x="16" y="107"/>
                    <a:pt x="16" y="107"/>
                    <a:pt x="16" y="107"/>
                  </a:cubicBezTo>
                  <a:cubicBezTo>
                    <a:pt x="13" y="107"/>
                    <a:pt x="11" y="105"/>
                    <a:pt x="11" y="103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7"/>
                    <a:pt x="13" y="95"/>
                    <a:pt x="16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4" y="95"/>
                    <a:pt x="26" y="97"/>
                    <a:pt x="26" y="99"/>
                  </a:cubicBezTo>
                  <a:lnTo>
                    <a:pt x="26" y="103"/>
                  </a:lnTo>
                  <a:close/>
                  <a:moveTo>
                    <a:pt x="26" y="86"/>
                  </a:moveTo>
                  <a:cubicBezTo>
                    <a:pt x="26" y="88"/>
                    <a:pt x="24" y="90"/>
                    <a:pt x="21" y="90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90"/>
                    <a:pt x="11" y="88"/>
                    <a:pt x="11" y="86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1" y="80"/>
                    <a:pt x="13" y="78"/>
                    <a:pt x="16" y="78"/>
                  </a:cubicBezTo>
                  <a:cubicBezTo>
                    <a:pt x="21" y="78"/>
                    <a:pt x="21" y="78"/>
                    <a:pt x="21" y="78"/>
                  </a:cubicBezTo>
                  <a:cubicBezTo>
                    <a:pt x="24" y="78"/>
                    <a:pt x="26" y="80"/>
                    <a:pt x="26" y="82"/>
                  </a:cubicBezTo>
                  <a:lnTo>
                    <a:pt x="26" y="86"/>
                  </a:lnTo>
                  <a:close/>
                  <a:moveTo>
                    <a:pt x="26" y="69"/>
                  </a:moveTo>
                  <a:cubicBezTo>
                    <a:pt x="26" y="71"/>
                    <a:pt x="24" y="73"/>
                    <a:pt x="21" y="7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3" y="73"/>
                    <a:pt x="11" y="71"/>
                    <a:pt x="11" y="69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3"/>
                    <a:pt x="13" y="61"/>
                    <a:pt x="16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4" y="61"/>
                    <a:pt x="26" y="63"/>
                    <a:pt x="26" y="65"/>
                  </a:cubicBezTo>
                  <a:lnTo>
                    <a:pt x="26" y="69"/>
                  </a:lnTo>
                  <a:close/>
                  <a:moveTo>
                    <a:pt x="48" y="120"/>
                  </a:moveTo>
                  <a:cubicBezTo>
                    <a:pt x="48" y="122"/>
                    <a:pt x="45" y="124"/>
                    <a:pt x="42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4" y="124"/>
                    <a:pt x="32" y="122"/>
                    <a:pt x="32" y="120"/>
                  </a:cubicBezTo>
                  <a:cubicBezTo>
                    <a:pt x="32" y="116"/>
                    <a:pt x="32" y="116"/>
                    <a:pt x="32" y="116"/>
                  </a:cubicBezTo>
                  <a:cubicBezTo>
                    <a:pt x="32" y="114"/>
                    <a:pt x="34" y="112"/>
                    <a:pt x="37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5" y="112"/>
                    <a:pt x="48" y="114"/>
                    <a:pt x="48" y="116"/>
                  </a:cubicBezTo>
                  <a:lnTo>
                    <a:pt x="48" y="120"/>
                  </a:lnTo>
                  <a:close/>
                  <a:moveTo>
                    <a:pt x="48" y="103"/>
                  </a:moveTo>
                  <a:cubicBezTo>
                    <a:pt x="48" y="105"/>
                    <a:pt x="45" y="107"/>
                    <a:pt x="42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4" y="107"/>
                    <a:pt x="32" y="105"/>
                    <a:pt x="32" y="103"/>
                  </a:cubicBezTo>
                  <a:cubicBezTo>
                    <a:pt x="32" y="99"/>
                    <a:pt x="32" y="99"/>
                    <a:pt x="32" y="99"/>
                  </a:cubicBezTo>
                  <a:cubicBezTo>
                    <a:pt x="32" y="97"/>
                    <a:pt x="34" y="95"/>
                    <a:pt x="37" y="95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5" y="95"/>
                    <a:pt x="48" y="97"/>
                    <a:pt x="48" y="99"/>
                  </a:cubicBezTo>
                  <a:lnTo>
                    <a:pt x="48" y="103"/>
                  </a:lnTo>
                  <a:close/>
                  <a:moveTo>
                    <a:pt x="48" y="86"/>
                  </a:moveTo>
                  <a:cubicBezTo>
                    <a:pt x="48" y="88"/>
                    <a:pt x="45" y="90"/>
                    <a:pt x="42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4" y="90"/>
                    <a:pt x="32" y="88"/>
                    <a:pt x="32" y="86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32" y="80"/>
                    <a:pt x="34" y="78"/>
                    <a:pt x="37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5" y="78"/>
                    <a:pt x="48" y="80"/>
                    <a:pt x="48" y="82"/>
                  </a:cubicBezTo>
                  <a:lnTo>
                    <a:pt x="48" y="86"/>
                  </a:lnTo>
                  <a:close/>
                  <a:moveTo>
                    <a:pt x="48" y="69"/>
                  </a:moveTo>
                  <a:cubicBezTo>
                    <a:pt x="48" y="71"/>
                    <a:pt x="45" y="73"/>
                    <a:pt x="42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4" y="73"/>
                    <a:pt x="32" y="71"/>
                    <a:pt x="32" y="69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3"/>
                    <a:pt x="34" y="61"/>
                    <a:pt x="37" y="61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5" y="61"/>
                    <a:pt x="48" y="63"/>
                    <a:pt x="48" y="65"/>
                  </a:cubicBezTo>
                  <a:lnTo>
                    <a:pt x="48" y="69"/>
                  </a:lnTo>
                  <a:close/>
                  <a:moveTo>
                    <a:pt x="69" y="120"/>
                  </a:moveTo>
                  <a:cubicBezTo>
                    <a:pt x="69" y="122"/>
                    <a:pt x="67" y="124"/>
                    <a:pt x="64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5" y="124"/>
                    <a:pt x="53" y="122"/>
                    <a:pt x="53" y="120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4"/>
                    <a:pt x="55" y="112"/>
                    <a:pt x="58" y="112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67" y="112"/>
                    <a:pt x="69" y="114"/>
                    <a:pt x="69" y="116"/>
                  </a:cubicBezTo>
                  <a:lnTo>
                    <a:pt x="69" y="120"/>
                  </a:lnTo>
                  <a:close/>
                  <a:moveTo>
                    <a:pt x="69" y="103"/>
                  </a:moveTo>
                  <a:cubicBezTo>
                    <a:pt x="69" y="105"/>
                    <a:pt x="67" y="107"/>
                    <a:pt x="64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5" y="107"/>
                    <a:pt x="53" y="105"/>
                    <a:pt x="53" y="103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7"/>
                    <a:pt x="55" y="95"/>
                    <a:pt x="58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7" y="95"/>
                    <a:pt x="69" y="97"/>
                    <a:pt x="69" y="99"/>
                  </a:cubicBezTo>
                  <a:lnTo>
                    <a:pt x="69" y="103"/>
                  </a:lnTo>
                  <a:close/>
                  <a:moveTo>
                    <a:pt x="69" y="86"/>
                  </a:moveTo>
                  <a:cubicBezTo>
                    <a:pt x="69" y="88"/>
                    <a:pt x="67" y="90"/>
                    <a:pt x="64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55" y="90"/>
                    <a:pt x="53" y="88"/>
                    <a:pt x="53" y="86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3" y="80"/>
                    <a:pt x="55" y="78"/>
                    <a:pt x="58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7" y="78"/>
                    <a:pt x="69" y="80"/>
                    <a:pt x="69" y="82"/>
                  </a:cubicBezTo>
                  <a:lnTo>
                    <a:pt x="69" y="86"/>
                  </a:lnTo>
                  <a:close/>
                  <a:moveTo>
                    <a:pt x="69" y="69"/>
                  </a:moveTo>
                  <a:cubicBezTo>
                    <a:pt x="69" y="71"/>
                    <a:pt x="67" y="73"/>
                    <a:pt x="64" y="7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5" y="73"/>
                    <a:pt x="53" y="71"/>
                    <a:pt x="53" y="69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3"/>
                    <a:pt x="55" y="61"/>
                    <a:pt x="58" y="61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7" y="61"/>
                    <a:pt x="69" y="63"/>
                    <a:pt x="69" y="65"/>
                  </a:cubicBezTo>
                  <a:lnTo>
                    <a:pt x="69" y="69"/>
                  </a:lnTo>
                  <a:close/>
                  <a:moveTo>
                    <a:pt x="90" y="103"/>
                  </a:moveTo>
                  <a:cubicBezTo>
                    <a:pt x="90" y="103"/>
                    <a:pt x="90" y="103"/>
                    <a:pt x="90" y="103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0" y="114"/>
                    <a:pt x="90" y="114"/>
                    <a:pt x="90" y="114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0" y="122"/>
                    <a:pt x="88" y="124"/>
                    <a:pt x="85" y="124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7" y="124"/>
                    <a:pt x="74" y="122"/>
                    <a:pt x="74" y="120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7"/>
                    <a:pt x="77" y="95"/>
                    <a:pt x="79" y="95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88" y="95"/>
                    <a:pt x="90" y="97"/>
                    <a:pt x="90" y="99"/>
                  </a:cubicBezTo>
                  <a:lnTo>
                    <a:pt x="90" y="103"/>
                  </a:lnTo>
                  <a:close/>
                  <a:moveTo>
                    <a:pt x="90" y="86"/>
                  </a:moveTo>
                  <a:cubicBezTo>
                    <a:pt x="90" y="88"/>
                    <a:pt x="88" y="90"/>
                    <a:pt x="85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90"/>
                    <a:pt x="74" y="88"/>
                    <a:pt x="74" y="86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0"/>
                    <a:pt x="77" y="78"/>
                    <a:pt x="79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8" y="78"/>
                    <a:pt x="90" y="80"/>
                    <a:pt x="90" y="82"/>
                  </a:cubicBezTo>
                  <a:lnTo>
                    <a:pt x="90" y="86"/>
                  </a:lnTo>
                  <a:close/>
                  <a:moveTo>
                    <a:pt x="90" y="69"/>
                  </a:moveTo>
                  <a:cubicBezTo>
                    <a:pt x="90" y="71"/>
                    <a:pt x="88" y="73"/>
                    <a:pt x="85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77" y="73"/>
                    <a:pt x="74" y="71"/>
                    <a:pt x="74" y="69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7" y="61"/>
                    <a:pt x="79" y="61"/>
                  </a:cubicBezTo>
                  <a:cubicBezTo>
                    <a:pt x="85" y="61"/>
                    <a:pt x="85" y="61"/>
                    <a:pt x="85" y="61"/>
                  </a:cubicBezTo>
                  <a:cubicBezTo>
                    <a:pt x="88" y="61"/>
                    <a:pt x="90" y="63"/>
                    <a:pt x="90" y="65"/>
                  </a:cubicBezTo>
                  <a:lnTo>
                    <a:pt x="90" y="69"/>
                  </a:lnTo>
                  <a:close/>
                  <a:moveTo>
                    <a:pt x="91" y="40"/>
                  </a:moveTo>
                  <a:cubicBezTo>
                    <a:pt x="10" y="40"/>
                    <a:pt x="10" y="40"/>
                    <a:pt x="10" y="4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1"/>
                    <a:pt x="10" y="15"/>
                    <a:pt x="26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88" y="15"/>
                    <a:pt x="91" y="21"/>
                    <a:pt x="91" y="29"/>
                  </a:cubicBezTo>
                  <a:lnTo>
                    <a:pt x="91" y="40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1763" name="矩形 29"/>
          <p:cNvSpPr/>
          <p:nvPr>
            <p:custDataLst>
              <p:tags r:id="rId21"/>
            </p:custDataLst>
          </p:nvPr>
        </p:nvSpPr>
        <p:spPr>
          <a:xfrm>
            <a:off x="774700" y="3991610"/>
            <a:ext cx="25114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Slicers for real-time filtering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61" name="矩形 32"/>
          <p:cNvSpPr/>
          <p:nvPr>
            <p:custDataLst>
              <p:tags r:id="rId22"/>
            </p:custDataLst>
          </p:nvPr>
        </p:nvSpPr>
        <p:spPr>
          <a:xfrm>
            <a:off x="3505200" y="3991610"/>
            <a:ext cx="25114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Segmented visuals for clarity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9" name="矩形 35"/>
          <p:cNvSpPr/>
          <p:nvPr>
            <p:custDataLst>
              <p:tags r:id="rId23"/>
            </p:custDataLst>
          </p:nvPr>
        </p:nvSpPr>
        <p:spPr>
          <a:xfrm>
            <a:off x="6236970" y="3991610"/>
            <a:ext cx="25114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Minimalist design with professional palette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757" name="矩形 38"/>
          <p:cNvSpPr/>
          <p:nvPr>
            <p:custDataLst>
              <p:tags r:id="rId24"/>
            </p:custDataLst>
          </p:nvPr>
        </p:nvSpPr>
        <p:spPr>
          <a:xfrm>
            <a:off x="8968740" y="3991610"/>
            <a:ext cx="25114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Built 100% in Excel – no macros/plugins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 Features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7958138" y="1196975"/>
            <a:ext cx="676275" cy="374650"/>
          </a:xfrm>
          <a:custGeom>
            <a:avLst/>
            <a:gdLst>
              <a:gd name="connsiteX0" fmla="*/ 425142 w 676248"/>
              <a:gd name="connsiteY0" fmla="*/ 0 h 373816"/>
              <a:gd name="connsiteX1" fmla="*/ 450100 w 676248"/>
              <a:gd name="connsiteY1" fmla="*/ 0 h 373816"/>
              <a:gd name="connsiteX2" fmla="*/ 676248 w 676248"/>
              <a:gd name="connsiteY2" fmla="*/ 373816 h 373816"/>
              <a:gd name="connsiteX3" fmla="*/ 0 w 676248"/>
              <a:gd name="connsiteY3" fmla="*/ 373816 h 37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48" h="373816">
                <a:moveTo>
                  <a:pt x="425142" y="0"/>
                </a:moveTo>
                <a:lnTo>
                  <a:pt x="450100" y="0"/>
                </a:lnTo>
                <a:cubicBezTo>
                  <a:pt x="577737" y="79308"/>
                  <a:pt x="665722" y="215708"/>
                  <a:pt x="676248" y="373816"/>
                </a:cubicBezTo>
                <a:lnTo>
                  <a:pt x="0" y="37381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flipV="1">
            <a:off x="7958138" y="5286375"/>
            <a:ext cx="676275" cy="374650"/>
          </a:xfrm>
          <a:custGeom>
            <a:avLst/>
            <a:gdLst>
              <a:gd name="connsiteX0" fmla="*/ 0 w 676258"/>
              <a:gd name="connsiteY0" fmla="*/ 373816 h 373816"/>
              <a:gd name="connsiteX1" fmla="*/ 676258 w 676258"/>
              <a:gd name="connsiteY1" fmla="*/ 373816 h 373816"/>
              <a:gd name="connsiteX2" fmla="*/ 450110 w 676258"/>
              <a:gd name="connsiteY2" fmla="*/ 0 h 373816"/>
              <a:gd name="connsiteX3" fmla="*/ 425142 w 676258"/>
              <a:gd name="connsiteY3" fmla="*/ 0 h 37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258" h="373816">
                <a:moveTo>
                  <a:pt x="0" y="373816"/>
                </a:moveTo>
                <a:lnTo>
                  <a:pt x="676258" y="373816"/>
                </a:lnTo>
                <a:cubicBezTo>
                  <a:pt x="665732" y="215708"/>
                  <a:pt x="577747" y="79308"/>
                  <a:pt x="450110" y="0"/>
                </a:cubicBezTo>
                <a:lnTo>
                  <a:pt x="425142" y="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flipH="1">
            <a:off x="3522663" y="1196975"/>
            <a:ext cx="676275" cy="374650"/>
          </a:xfrm>
          <a:custGeom>
            <a:avLst/>
            <a:gdLst>
              <a:gd name="connsiteX0" fmla="*/ 450092 w 676240"/>
              <a:gd name="connsiteY0" fmla="*/ 0 h 373816"/>
              <a:gd name="connsiteX1" fmla="*/ 425142 w 676240"/>
              <a:gd name="connsiteY1" fmla="*/ 0 h 373816"/>
              <a:gd name="connsiteX2" fmla="*/ 0 w 676240"/>
              <a:gd name="connsiteY2" fmla="*/ 373816 h 373816"/>
              <a:gd name="connsiteX3" fmla="*/ 676240 w 676240"/>
              <a:gd name="connsiteY3" fmla="*/ 373816 h 373816"/>
              <a:gd name="connsiteX4" fmla="*/ 450092 w 676240"/>
              <a:gd name="connsiteY4" fmla="*/ 0 h 37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40" h="373816">
                <a:moveTo>
                  <a:pt x="450092" y="0"/>
                </a:moveTo>
                <a:lnTo>
                  <a:pt x="425142" y="0"/>
                </a:lnTo>
                <a:lnTo>
                  <a:pt x="0" y="373816"/>
                </a:lnTo>
                <a:lnTo>
                  <a:pt x="676240" y="373816"/>
                </a:lnTo>
                <a:cubicBezTo>
                  <a:pt x="665714" y="215708"/>
                  <a:pt x="577729" y="79308"/>
                  <a:pt x="450092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 flipH="1" flipV="1">
            <a:off x="3522663" y="5286375"/>
            <a:ext cx="676275" cy="374650"/>
          </a:xfrm>
          <a:custGeom>
            <a:avLst/>
            <a:gdLst>
              <a:gd name="connsiteX0" fmla="*/ 676251 w 676251"/>
              <a:gd name="connsiteY0" fmla="*/ 373816 h 373816"/>
              <a:gd name="connsiteX1" fmla="*/ 0 w 676251"/>
              <a:gd name="connsiteY1" fmla="*/ 373816 h 373816"/>
              <a:gd name="connsiteX2" fmla="*/ 425142 w 676251"/>
              <a:gd name="connsiteY2" fmla="*/ 0 h 373816"/>
              <a:gd name="connsiteX3" fmla="*/ 450103 w 676251"/>
              <a:gd name="connsiteY3" fmla="*/ 0 h 373816"/>
              <a:gd name="connsiteX4" fmla="*/ 676251 w 676251"/>
              <a:gd name="connsiteY4" fmla="*/ 373816 h 37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6251" h="373816">
                <a:moveTo>
                  <a:pt x="676251" y="373816"/>
                </a:moveTo>
                <a:lnTo>
                  <a:pt x="0" y="373816"/>
                </a:lnTo>
                <a:lnTo>
                  <a:pt x="425142" y="0"/>
                </a:lnTo>
                <a:lnTo>
                  <a:pt x="450103" y="0"/>
                </a:lnTo>
                <a:cubicBezTo>
                  <a:pt x="577740" y="79308"/>
                  <a:pt x="665725" y="215708"/>
                  <a:pt x="676251" y="37381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61" name="KSO_GN4"/>
          <p:cNvSpPr txBox="1"/>
          <p:nvPr/>
        </p:nvSpPr>
        <p:spPr>
          <a:xfrm>
            <a:off x="10229850" y="3698875"/>
            <a:ext cx="474663" cy="4730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04</a:t>
            </a:r>
            <a:endParaRPr lang="zh-CN" altLang="en-US" sz="2400" b="1" dirty="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562" name="KSO_GN3"/>
          <p:cNvSpPr txBox="1"/>
          <p:nvPr/>
        </p:nvSpPr>
        <p:spPr>
          <a:xfrm>
            <a:off x="1522413" y="3698875"/>
            <a:ext cx="473075" cy="4730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03</a:t>
            </a:r>
            <a:endParaRPr lang="zh-CN" altLang="en-US" sz="2400" b="1" dirty="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563" name="KSO_GN2"/>
          <p:cNvSpPr txBox="1"/>
          <p:nvPr/>
        </p:nvSpPr>
        <p:spPr>
          <a:xfrm>
            <a:off x="10223500" y="1625600"/>
            <a:ext cx="473075" cy="4746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FFFFFF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02</a:t>
            </a:r>
            <a:endParaRPr lang="zh-CN" altLang="en-US" sz="2400" b="1" dirty="0">
              <a:solidFill>
                <a:srgbClr val="FFFFFF"/>
              </a:solidFill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4" name="KSO_GN1"/>
          <p:cNvSpPr txBox="1"/>
          <p:nvPr/>
        </p:nvSpPr>
        <p:spPr>
          <a:xfrm>
            <a:off x="1500188" y="1641475"/>
            <a:ext cx="474663" cy="473075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kern="0" cap="none" spc="0" normalizeH="0" baseline="0" noProof="0" dirty="0">
                <a:solidFill>
                  <a:prstClr val="white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01</a:t>
            </a:r>
            <a:endParaRPr kumimoji="0" lang="zh-CN" altLang="en-US" sz="2400" b="1" kern="0" cap="none" spc="0" normalizeH="0" baseline="0" noProof="0" dirty="0">
              <a:solidFill>
                <a:prstClr val="white"/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958138" y="1571625"/>
            <a:ext cx="2692400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520825" y="1571625"/>
            <a:ext cx="2693988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958138" y="5286375"/>
            <a:ext cx="2692400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495425" y="5286375"/>
            <a:ext cx="2693988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KSO_GT1.2"/>
          <p:cNvSpPr/>
          <p:nvPr/>
        </p:nvSpPr>
        <p:spPr>
          <a:xfrm rot="19120543">
            <a:off x="5757863" y="909638"/>
            <a:ext cx="2693988" cy="1697038"/>
          </a:xfrm>
          <a:custGeom>
            <a:avLst/>
            <a:gdLst/>
            <a:ahLst/>
            <a:cxnLst/>
            <a:rect l="l" t="t" r="r" b="b"/>
            <a:pathLst>
              <a:path w="2250115" h="1417020">
                <a:moveTo>
                  <a:pt x="1444324" y="354255"/>
                </a:moveTo>
                <a:lnTo>
                  <a:pt x="2250115" y="1062765"/>
                </a:lnTo>
                <a:lnTo>
                  <a:pt x="708510" y="1062765"/>
                </a:lnTo>
                <a:lnTo>
                  <a:pt x="708510" y="1417020"/>
                </a:lnTo>
                <a:lnTo>
                  <a:pt x="0" y="708510"/>
                </a:lnTo>
                <a:lnTo>
                  <a:pt x="708510" y="0"/>
                </a:lnTo>
                <a:lnTo>
                  <a:pt x="708510" y="35425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KSO_GT1.4"/>
          <p:cNvSpPr/>
          <p:nvPr/>
        </p:nvSpPr>
        <p:spPr>
          <a:xfrm rot="2479457" flipV="1">
            <a:off x="5757863" y="4251325"/>
            <a:ext cx="2693988" cy="1697038"/>
          </a:xfrm>
          <a:custGeom>
            <a:avLst/>
            <a:gdLst/>
            <a:ahLst/>
            <a:cxnLst/>
            <a:rect l="l" t="t" r="r" b="b"/>
            <a:pathLst>
              <a:path w="2250115" h="1417020">
                <a:moveTo>
                  <a:pt x="1444324" y="354255"/>
                </a:moveTo>
                <a:lnTo>
                  <a:pt x="2250115" y="1062765"/>
                </a:lnTo>
                <a:lnTo>
                  <a:pt x="708510" y="1062765"/>
                </a:lnTo>
                <a:lnTo>
                  <a:pt x="708510" y="1417020"/>
                </a:lnTo>
                <a:lnTo>
                  <a:pt x="0" y="708510"/>
                </a:lnTo>
                <a:lnTo>
                  <a:pt x="708510" y="0"/>
                </a:lnTo>
                <a:lnTo>
                  <a:pt x="708510" y="35425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" name="KSO_GT1.3"/>
          <p:cNvSpPr/>
          <p:nvPr/>
        </p:nvSpPr>
        <p:spPr>
          <a:xfrm rot="19120543" flipH="1" flipV="1">
            <a:off x="3706813" y="4251325"/>
            <a:ext cx="2693988" cy="1697038"/>
          </a:xfrm>
          <a:custGeom>
            <a:avLst/>
            <a:gdLst/>
            <a:ahLst/>
            <a:cxnLst/>
            <a:rect l="l" t="t" r="r" b="b"/>
            <a:pathLst>
              <a:path w="2250115" h="1417020">
                <a:moveTo>
                  <a:pt x="1444324" y="354255"/>
                </a:moveTo>
                <a:lnTo>
                  <a:pt x="2250115" y="1062765"/>
                </a:lnTo>
                <a:lnTo>
                  <a:pt x="708510" y="1062765"/>
                </a:lnTo>
                <a:lnTo>
                  <a:pt x="708510" y="1417020"/>
                </a:lnTo>
                <a:lnTo>
                  <a:pt x="0" y="708510"/>
                </a:lnTo>
                <a:lnTo>
                  <a:pt x="708510" y="0"/>
                </a:lnTo>
                <a:lnTo>
                  <a:pt x="708510" y="35425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KSO_GT1.1"/>
          <p:cNvSpPr/>
          <p:nvPr/>
        </p:nvSpPr>
        <p:spPr>
          <a:xfrm rot="2479457" flipH="1">
            <a:off x="3706813" y="909638"/>
            <a:ext cx="2693988" cy="1697038"/>
          </a:xfrm>
          <a:custGeom>
            <a:avLst/>
            <a:gdLst/>
            <a:ahLst/>
            <a:cxnLst/>
            <a:rect l="l" t="t" r="r" b="b"/>
            <a:pathLst>
              <a:path w="2250115" h="1417020">
                <a:moveTo>
                  <a:pt x="1444324" y="354255"/>
                </a:moveTo>
                <a:lnTo>
                  <a:pt x="2250115" y="1062765"/>
                </a:lnTo>
                <a:lnTo>
                  <a:pt x="708510" y="1062765"/>
                </a:lnTo>
                <a:lnTo>
                  <a:pt x="708510" y="1417020"/>
                </a:lnTo>
                <a:lnTo>
                  <a:pt x="0" y="708510"/>
                </a:lnTo>
                <a:lnTo>
                  <a:pt x="708510" y="0"/>
                </a:lnTo>
                <a:lnTo>
                  <a:pt x="708510" y="35425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577" name="文本框 49"/>
          <p:cNvSpPr txBox="1"/>
          <p:nvPr/>
        </p:nvSpPr>
        <p:spPr>
          <a:xfrm>
            <a:off x="1811338" y="1692275"/>
            <a:ext cx="2446337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1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Fully dynamic and slicer-controlled dashboard</a:t>
            </a:r>
            <a:endParaRPr lang="en-US" altLang="en-US" sz="15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78" name="文本框 50"/>
          <p:cNvSpPr txBox="1"/>
          <p:nvPr/>
        </p:nvSpPr>
        <p:spPr>
          <a:xfrm>
            <a:off x="1841500" y="3547428"/>
            <a:ext cx="2446338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1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Covers multi-angle insights: category, time, geography, customer</a:t>
            </a:r>
            <a:endParaRPr lang="en-US" altLang="en-US" sz="15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79" name="文本框 51"/>
          <p:cNvSpPr txBox="1"/>
          <p:nvPr/>
        </p:nvSpPr>
        <p:spPr>
          <a:xfrm>
            <a:off x="7734300" y="3547428"/>
            <a:ext cx="2446338" cy="5530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1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Built 100% in Excel – no add-ins, just skills!</a:t>
            </a:r>
            <a:endParaRPr lang="en-US" altLang="en-US" sz="15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580" name="文本框 52"/>
          <p:cNvSpPr txBox="1"/>
          <p:nvPr/>
        </p:nvSpPr>
        <p:spPr>
          <a:xfrm>
            <a:off x="7759700" y="1681163"/>
            <a:ext cx="2444750" cy="783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1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Designed for clarity, actionability, and user interaction</a:t>
            </a:r>
            <a:endParaRPr lang="en-US" altLang="en-US" sz="15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Dashboard Highlights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8677" name="组合 5"/>
          <p:cNvGrpSpPr/>
          <p:nvPr/>
        </p:nvGrpSpPr>
        <p:grpSpPr>
          <a:xfrm>
            <a:off x="1155700" y="2592388"/>
            <a:ext cx="9893300" cy="1752600"/>
            <a:chOff x="1155700" y="2717800"/>
            <a:chExt cx="9893300" cy="175260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746250" y="3562350"/>
              <a:ext cx="87122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1155700" y="3263900"/>
              <a:ext cx="1181100" cy="5969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333750" y="3263900"/>
              <a:ext cx="1181100" cy="5969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511800" y="3263900"/>
              <a:ext cx="1181100" cy="5969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89850" y="3263900"/>
              <a:ext cx="1181100" cy="5969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9867900" y="3263900"/>
              <a:ext cx="1181100" cy="5969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 rot="5400000">
              <a:off x="1543050" y="3892550"/>
              <a:ext cx="406400" cy="673100"/>
            </a:xfrm>
            <a:prstGeom prst="chevron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 rot="16200000">
              <a:off x="8077200" y="2584450"/>
              <a:ext cx="406400" cy="673100"/>
            </a:xfrm>
            <a:prstGeom prst="chevr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 rot="16200000">
              <a:off x="3721100" y="2584450"/>
              <a:ext cx="406400" cy="673100"/>
            </a:xfrm>
            <a:prstGeom prst="chevr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 rot="5400000">
              <a:off x="5899150" y="3892550"/>
              <a:ext cx="406400" cy="673100"/>
            </a:xfrm>
            <a:prstGeom prst="chevr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 rot="5400000">
              <a:off x="10255250" y="3930650"/>
              <a:ext cx="406400" cy="673100"/>
            </a:xfrm>
            <a:prstGeom prst="chevr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8691" name="矩形 19"/>
          <p:cNvSpPr/>
          <p:nvPr/>
        </p:nvSpPr>
        <p:spPr>
          <a:xfrm>
            <a:off x="697865" y="4472305"/>
            <a:ext cx="20796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Furniture = Highest Sales Category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89" name="矩形 22"/>
          <p:cNvSpPr/>
          <p:nvPr/>
        </p:nvSpPr>
        <p:spPr>
          <a:xfrm>
            <a:off x="2894965" y="1992630"/>
            <a:ext cx="20796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2024 = Record Profit Year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87" name="矩形 25"/>
          <p:cNvSpPr/>
          <p:nvPr/>
        </p:nvSpPr>
        <p:spPr>
          <a:xfrm>
            <a:off x="5062855" y="4472305"/>
            <a:ext cx="20796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Seasonal spike in October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85" name="矩形 28"/>
          <p:cNvSpPr/>
          <p:nvPr/>
        </p:nvSpPr>
        <p:spPr>
          <a:xfrm>
            <a:off x="7142480" y="1992630"/>
            <a:ext cx="20796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Delhi &amp; WB strongest regions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83" name="矩形 31"/>
          <p:cNvSpPr/>
          <p:nvPr/>
        </p:nvSpPr>
        <p:spPr>
          <a:xfrm>
            <a:off x="9469755" y="4472305"/>
            <a:ext cx="2079625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Customers increasing steadily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 Insights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35" name="文本框 7"/>
          <p:cNvSpPr txBox="1"/>
          <p:nvPr>
            <p:custDataLst>
              <p:tags r:id="rId2"/>
            </p:custDataLst>
          </p:nvPr>
        </p:nvSpPr>
        <p:spPr>
          <a:xfrm>
            <a:off x="1677670" y="5535295"/>
            <a:ext cx="1708785" cy="11684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Decision-makers can track category &amp; regional sales drivers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633" name="文本框 10"/>
          <p:cNvSpPr txBox="1"/>
          <p:nvPr>
            <p:custDataLst>
              <p:tags r:id="rId3"/>
            </p:custDataLst>
          </p:nvPr>
        </p:nvSpPr>
        <p:spPr>
          <a:xfrm>
            <a:off x="4208145" y="5535295"/>
            <a:ext cx="1411605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Identify loyal, high-profit customers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631" name="文本框 13"/>
          <p:cNvSpPr txBox="1"/>
          <p:nvPr>
            <p:custDataLst>
              <p:tags r:id="rId4"/>
            </p:custDataLst>
          </p:nvPr>
        </p:nvSpPr>
        <p:spPr>
          <a:xfrm>
            <a:off x="6440170" y="5535295"/>
            <a:ext cx="1411605" cy="11684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Detect seasonality for planning inventory &amp; promotions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629" name="文本框 16"/>
          <p:cNvSpPr txBox="1"/>
          <p:nvPr>
            <p:custDataLst>
              <p:tags r:id="rId5"/>
            </p:custDataLst>
          </p:nvPr>
        </p:nvSpPr>
        <p:spPr>
          <a:xfrm>
            <a:off x="8674100" y="5535295"/>
            <a:ext cx="1411605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Spot growth opportunities in emerging regions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9" name="直接连接符 18"/>
          <p:cNvCxnSpPr>
            <a:endCxn id="31" idx="4"/>
          </p:cNvCxnSpPr>
          <p:nvPr/>
        </p:nvCxnSpPr>
        <p:spPr>
          <a:xfrm flipV="1">
            <a:off x="2679700" y="2317750"/>
            <a:ext cx="0" cy="244316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33" idx="4"/>
          </p:cNvCxnSpPr>
          <p:nvPr/>
        </p:nvCxnSpPr>
        <p:spPr>
          <a:xfrm flipV="1">
            <a:off x="7129463" y="2317750"/>
            <a:ext cx="17463" cy="244316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32" idx="4"/>
          </p:cNvCxnSpPr>
          <p:nvPr/>
        </p:nvCxnSpPr>
        <p:spPr>
          <a:xfrm flipV="1">
            <a:off x="4914900" y="3435350"/>
            <a:ext cx="0" cy="1325563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9359900" y="3390900"/>
            <a:ext cx="0" cy="1374775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13" name="组合 22"/>
          <p:cNvGrpSpPr/>
          <p:nvPr>
            <p:custDataLst>
              <p:tags r:id="rId6"/>
            </p:custDataLst>
          </p:nvPr>
        </p:nvGrpSpPr>
        <p:grpSpPr>
          <a:xfrm>
            <a:off x="987425" y="4645025"/>
            <a:ext cx="10145713" cy="231775"/>
            <a:chOff x="1117600" y="4325256"/>
            <a:chExt cx="10145488" cy="232229"/>
          </a:xfrm>
        </p:grpSpPr>
        <p:cxnSp>
          <p:nvCxnSpPr>
            <p:cNvPr id="24" name="直接连接符 23"/>
            <p:cNvCxnSpPr/>
            <p:nvPr>
              <p:custDataLst>
                <p:tags r:id="rId7"/>
              </p:custDataLst>
            </p:nvPr>
          </p:nvCxnSpPr>
          <p:spPr>
            <a:xfrm>
              <a:off x="1175658" y="4441371"/>
              <a:ext cx="9971314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>
              <p:custDataLst>
                <p:tags r:id="rId8"/>
              </p:custDataLst>
            </p:nvPr>
          </p:nvSpPr>
          <p:spPr>
            <a:xfrm>
              <a:off x="1117600" y="4383313"/>
              <a:ext cx="116116" cy="116116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1146972" y="4383313"/>
              <a:ext cx="116116" cy="116116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椭圆 26"/>
            <p:cNvSpPr/>
            <p:nvPr>
              <p:custDataLst>
                <p:tags r:id="rId9"/>
              </p:custDataLst>
            </p:nvPr>
          </p:nvSpPr>
          <p:spPr>
            <a:xfrm>
              <a:off x="2696029" y="4325256"/>
              <a:ext cx="232229" cy="23222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10"/>
              </p:custDataLst>
            </p:nvPr>
          </p:nvSpPr>
          <p:spPr>
            <a:xfrm>
              <a:off x="4928810" y="4325256"/>
              <a:ext cx="232229" cy="23222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7161591" y="4325256"/>
              <a:ext cx="232229" cy="23222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椭圆 29"/>
            <p:cNvSpPr/>
            <p:nvPr>
              <p:custDataLst>
                <p:tags r:id="rId12"/>
              </p:custDataLst>
            </p:nvPr>
          </p:nvSpPr>
          <p:spPr>
            <a:xfrm>
              <a:off x="9394372" y="4325256"/>
              <a:ext cx="232229" cy="232229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1" name="任意多边形 30"/>
          <p:cNvSpPr/>
          <p:nvPr/>
        </p:nvSpPr>
        <p:spPr>
          <a:xfrm rot="10800000">
            <a:off x="2120900" y="1023938"/>
            <a:ext cx="1117600" cy="1293813"/>
          </a:xfrm>
          <a:custGeom>
            <a:avLst/>
            <a:gdLst>
              <a:gd name="connsiteX0" fmla="*/ 558800 w 1117600"/>
              <a:gd name="connsiteY0" fmla="*/ 1293219 h 1293219"/>
              <a:gd name="connsiteX1" fmla="*/ 0 w 1117600"/>
              <a:gd name="connsiteY1" fmla="*/ 734419 h 1293219"/>
              <a:gd name="connsiteX2" fmla="*/ 246369 w 1117600"/>
              <a:gd name="connsiteY2" fmla="*/ 271053 h 1293219"/>
              <a:gd name="connsiteX3" fmla="*/ 316681 w 1117600"/>
              <a:gd name="connsiteY3" fmla="*/ 232889 h 1293219"/>
              <a:gd name="connsiteX4" fmla="*/ 558800 w 1117600"/>
              <a:gd name="connsiteY4" fmla="*/ 0 h 1293219"/>
              <a:gd name="connsiteX5" fmla="*/ 800919 w 1117600"/>
              <a:gd name="connsiteY5" fmla="*/ 232889 h 1293219"/>
              <a:gd name="connsiteX6" fmla="*/ 871231 w 1117600"/>
              <a:gd name="connsiteY6" fmla="*/ 271053 h 1293219"/>
              <a:gd name="connsiteX7" fmla="*/ 1117600 w 1117600"/>
              <a:gd name="connsiteY7" fmla="*/ 734419 h 1293219"/>
              <a:gd name="connsiteX8" fmla="*/ 558800 w 1117600"/>
              <a:gd name="connsiteY8" fmla="*/ 1293219 h 129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7600" h="1293219">
                <a:moveTo>
                  <a:pt x="558800" y="1293219"/>
                </a:moveTo>
                <a:cubicBezTo>
                  <a:pt x="250183" y="1293219"/>
                  <a:pt x="0" y="1043036"/>
                  <a:pt x="0" y="734419"/>
                </a:cubicBezTo>
                <a:cubicBezTo>
                  <a:pt x="0" y="541533"/>
                  <a:pt x="97728" y="371474"/>
                  <a:pt x="246369" y="271053"/>
                </a:cubicBezTo>
                <a:lnTo>
                  <a:pt x="316681" y="232889"/>
                </a:lnTo>
                <a:lnTo>
                  <a:pt x="558800" y="0"/>
                </a:lnTo>
                <a:lnTo>
                  <a:pt x="800919" y="232889"/>
                </a:lnTo>
                <a:lnTo>
                  <a:pt x="871231" y="271053"/>
                </a:lnTo>
                <a:cubicBezTo>
                  <a:pt x="1019872" y="371474"/>
                  <a:pt x="1117600" y="541533"/>
                  <a:pt x="1117600" y="734419"/>
                </a:cubicBezTo>
                <a:cubicBezTo>
                  <a:pt x="1117600" y="1043036"/>
                  <a:pt x="867417" y="1293219"/>
                  <a:pt x="558800" y="129321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" name="任意多边形 31"/>
          <p:cNvSpPr/>
          <p:nvPr/>
        </p:nvSpPr>
        <p:spPr>
          <a:xfrm rot="10800000">
            <a:off x="4356100" y="2141538"/>
            <a:ext cx="1117600" cy="1293813"/>
          </a:xfrm>
          <a:custGeom>
            <a:avLst/>
            <a:gdLst>
              <a:gd name="connsiteX0" fmla="*/ 558800 w 1117600"/>
              <a:gd name="connsiteY0" fmla="*/ 1293219 h 1293219"/>
              <a:gd name="connsiteX1" fmla="*/ 0 w 1117600"/>
              <a:gd name="connsiteY1" fmla="*/ 734419 h 1293219"/>
              <a:gd name="connsiteX2" fmla="*/ 246369 w 1117600"/>
              <a:gd name="connsiteY2" fmla="*/ 271053 h 1293219"/>
              <a:gd name="connsiteX3" fmla="*/ 316681 w 1117600"/>
              <a:gd name="connsiteY3" fmla="*/ 232889 h 1293219"/>
              <a:gd name="connsiteX4" fmla="*/ 558800 w 1117600"/>
              <a:gd name="connsiteY4" fmla="*/ 0 h 1293219"/>
              <a:gd name="connsiteX5" fmla="*/ 800919 w 1117600"/>
              <a:gd name="connsiteY5" fmla="*/ 232889 h 1293219"/>
              <a:gd name="connsiteX6" fmla="*/ 871231 w 1117600"/>
              <a:gd name="connsiteY6" fmla="*/ 271053 h 1293219"/>
              <a:gd name="connsiteX7" fmla="*/ 1117600 w 1117600"/>
              <a:gd name="connsiteY7" fmla="*/ 734419 h 1293219"/>
              <a:gd name="connsiteX8" fmla="*/ 558800 w 1117600"/>
              <a:gd name="connsiteY8" fmla="*/ 1293219 h 129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7600" h="1293219">
                <a:moveTo>
                  <a:pt x="558800" y="1293219"/>
                </a:moveTo>
                <a:cubicBezTo>
                  <a:pt x="250183" y="1293219"/>
                  <a:pt x="0" y="1043036"/>
                  <a:pt x="0" y="734419"/>
                </a:cubicBezTo>
                <a:cubicBezTo>
                  <a:pt x="0" y="541533"/>
                  <a:pt x="97727" y="371474"/>
                  <a:pt x="246369" y="271053"/>
                </a:cubicBezTo>
                <a:lnTo>
                  <a:pt x="316681" y="232889"/>
                </a:lnTo>
                <a:lnTo>
                  <a:pt x="558800" y="0"/>
                </a:lnTo>
                <a:lnTo>
                  <a:pt x="800919" y="232889"/>
                </a:lnTo>
                <a:lnTo>
                  <a:pt x="871231" y="271053"/>
                </a:lnTo>
                <a:cubicBezTo>
                  <a:pt x="1019872" y="371474"/>
                  <a:pt x="1117600" y="541533"/>
                  <a:pt x="1117600" y="734419"/>
                </a:cubicBezTo>
                <a:cubicBezTo>
                  <a:pt x="1117600" y="1043036"/>
                  <a:pt x="867417" y="1293219"/>
                  <a:pt x="558800" y="129321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 rot="10800000">
            <a:off x="6588125" y="1023938"/>
            <a:ext cx="1117600" cy="1293813"/>
          </a:xfrm>
          <a:custGeom>
            <a:avLst/>
            <a:gdLst>
              <a:gd name="connsiteX0" fmla="*/ 558800 w 1117600"/>
              <a:gd name="connsiteY0" fmla="*/ 1293219 h 1293219"/>
              <a:gd name="connsiteX1" fmla="*/ 0 w 1117600"/>
              <a:gd name="connsiteY1" fmla="*/ 734419 h 1293219"/>
              <a:gd name="connsiteX2" fmla="*/ 246369 w 1117600"/>
              <a:gd name="connsiteY2" fmla="*/ 271053 h 1293219"/>
              <a:gd name="connsiteX3" fmla="*/ 316681 w 1117600"/>
              <a:gd name="connsiteY3" fmla="*/ 232889 h 1293219"/>
              <a:gd name="connsiteX4" fmla="*/ 558800 w 1117600"/>
              <a:gd name="connsiteY4" fmla="*/ 0 h 1293219"/>
              <a:gd name="connsiteX5" fmla="*/ 800919 w 1117600"/>
              <a:gd name="connsiteY5" fmla="*/ 232889 h 1293219"/>
              <a:gd name="connsiteX6" fmla="*/ 871231 w 1117600"/>
              <a:gd name="connsiteY6" fmla="*/ 271053 h 1293219"/>
              <a:gd name="connsiteX7" fmla="*/ 1117600 w 1117600"/>
              <a:gd name="connsiteY7" fmla="*/ 734419 h 1293219"/>
              <a:gd name="connsiteX8" fmla="*/ 558800 w 1117600"/>
              <a:gd name="connsiteY8" fmla="*/ 1293219 h 129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7600" h="1293219">
                <a:moveTo>
                  <a:pt x="558800" y="1293219"/>
                </a:moveTo>
                <a:cubicBezTo>
                  <a:pt x="250183" y="1293219"/>
                  <a:pt x="0" y="1043036"/>
                  <a:pt x="0" y="734419"/>
                </a:cubicBezTo>
                <a:cubicBezTo>
                  <a:pt x="0" y="541533"/>
                  <a:pt x="97727" y="371474"/>
                  <a:pt x="246369" y="271053"/>
                </a:cubicBezTo>
                <a:lnTo>
                  <a:pt x="316681" y="232889"/>
                </a:lnTo>
                <a:lnTo>
                  <a:pt x="558800" y="0"/>
                </a:lnTo>
                <a:lnTo>
                  <a:pt x="800919" y="232889"/>
                </a:lnTo>
                <a:lnTo>
                  <a:pt x="871231" y="271053"/>
                </a:lnTo>
                <a:cubicBezTo>
                  <a:pt x="1019873" y="371474"/>
                  <a:pt x="1117600" y="541533"/>
                  <a:pt x="1117600" y="734419"/>
                </a:cubicBezTo>
                <a:cubicBezTo>
                  <a:pt x="1117600" y="1043036"/>
                  <a:pt x="867417" y="1293219"/>
                  <a:pt x="558800" y="129321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任意多边形 33"/>
          <p:cNvSpPr/>
          <p:nvPr/>
        </p:nvSpPr>
        <p:spPr>
          <a:xfrm rot="10800000">
            <a:off x="8821738" y="2147888"/>
            <a:ext cx="1117600" cy="1293813"/>
          </a:xfrm>
          <a:custGeom>
            <a:avLst/>
            <a:gdLst>
              <a:gd name="connsiteX0" fmla="*/ 558800 w 1117600"/>
              <a:gd name="connsiteY0" fmla="*/ 1293219 h 1293219"/>
              <a:gd name="connsiteX1" fmla="*/ 0 w 1117600"/>
              <a:gd name="connsiteY1" fmla="*/ 734419 h 1293219"/>
              <a:gd name="connsiteX2" fmla="*/ 246369 w 1117600"/>
              <a:gd name="connsiteY2" fmla="*/ 271053 h 1293219"/>
              <a:gd name="connsiteX3" fmla="*/ 316681 w 1117600"/>
              <a:gd name="connsiteY3" fmla="*/ 232889 h 1293219"/>
              <a:gd name="connsiteX4" fmla="*/ 558800 w 1117600"/>
              <a:gd name="connsiteY4" fmla="*/ 0 h 1293219"/>
              <a:gd name="connsiteX5" fmla="*/ 800919 w 1117600"/>
              <a:gd name="connsiteY5" fmla="*/ 232889 h 1293219"/>
              <a:gd name="connsiteX6" fmla="*/ 871231 w 1117600"/>
              <a:gd name="connsiteY6" fmla="*/ 271053 h 1293219"/>
              <a:gd name="connsiteX7" fmla="*/ 1117600 w 1117600"/>
              <a:gd name="connsiteY7" fmla="*/ 734419 h 1293219"/>
              <a:gd name="connsiteX8" fmla="*/ 558800 w 1117600"/>
              <a:gd name="connsiteY8" fmla="*/ 1293219 h 129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7600" h="1293219">
                <a:moveTo>
                  <a:pt x="558800" y="1293219"/>
                </a:moveTo>
                <a:cubicBezTo>
                  <a:pt x="250183" y="1293219"/>
                  <a:pt x="0" y="1043036"/>
                  <a:pt x="0" y="734419"/>
                </a:cubicBezTo>
                <a:cubicBezTo>
                  <a:pt x="0" y="541533"/>
                  <a:pt x="97728" y="371474"/>
                  <a:pt x="246369" y="271053"/>
                </a:cubicBezTo>
                <a:lnTo>
                  <a:pt x="316681" y="232889"/>
                </a:lnTo>
                <a:lnTo>
                  <a:pt x="558800" y="0"/>
                </a:lnTo>
                <a:lnTo>
                  <a:pt x="800919" y="232889"/>
                </a:lnTo>
                <a:lnTo>
                  <a:pt x="871231" y="271053"/>
                </a:lnTo>
                <a:cubicBezTo>
                  <a:pt x="1019872" y="371474"/>
                  <a:pt x="1117600" y="541533"/>
                  <a:pt x="1117600" y="734419"/>
                </a:cubicBezTo>
                <a:cubicBezTo>
                  <a:pt x="1117600" y="1043036"/>
                  <a:pt x="867417" y="1293219"/>
                  <a:pt x="558800" y="1293219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18" name="Freeform 112"/>
          <p:cNvSpPr>
            <a:spLocks noEditPoints="1"/>
          </p:cNvSpPr>
          <p:nvPr/>
        </p:nvSpPr>
        <p:spPr>
          <a:xfrm>
            <a:off x="2435225" y="1335088"/>
            <a:ext cx="488950" cy="492125"/>
          </a:xfrm>
          <a:custGeom>
            <a:avLst/>
            <a:gdLst/>
            <a:ahLst/>
            <a:cxnLst>
              <a:cxn ang="0">
                <a:pos x="304014" y="205058"/>
              </a:cxn>
              <a:cxn ang="0">
                <a:pos x="310808" y="157211"/>
              </a:cxn>
              <a:cxn ang="0">
                <a:pos x="156253" y="0"/>
              </a:cxn>
              <a:cxn ang="0">
                <a:pos x="0" y="157211"/>
              </a:cxn>
              <a:cxn ang="0">
                <a:pos x="156253" y="312713"/>
              </a:cxn>
              <a:cxn ang="0">
                <a:pos x="205507" y="304169"/>
              </a:cxn>
              <a:cxn ang="0">
                <a:pos x="241173" y="340054"/>
              </a:cxn>
              <a:cxn ang="0">
                <a:pos x="315903" y="340054"/>
              </a:cxn>
              <a:cxn ang="0">
                <a:pos x="315903" y="416950"/>
              </a:cxn>
              <a:cxn ang="0">
                <a:pos x="315903" y="416950"/>
              </a:cxn>
              <a:cxn ang="0">
                <a:pos x="390633" y="416950"/>
              </a:cxn>
              <a:cxn ang="0">
                <a:pos x="390633" y="492138"/>
              </a:cxn>
              <a:cxn ang="0">
                <a:pos x="390633" y="492138"/>
              </a:cxn>
              <a:cxn ang="0">
                <a:pos x="489140" y="492138"/>
              </a:cxn>
              <a:cxn ang="0">
                <a:pos x="489140" y="492138"/>
              </a:cxn>
              <a:cxn ang="0">
                <a:pos x="489140" y="492138"/>
              </a:cxn>
              <a:cxn ang="0">
                <a:pos x="489140" y="393027"/>
              </a:cxn>
              <a:cxn ang="0">
                <a:pos x="304014" y="205058"/>
              </a:cxn>
              <a:cxn ang="0">
                <a:pos x="123983" y="176008"/>
              </a:cxn>
              <a:cxn ang="0">
                <a:pos x="71333" y="123035"/>
              </a:cxn>
              <a:cxn ang="0">
                <a:pos x="123983" y="70061"/>
              </a:cxn>
              <a:cxn ang="0">
                <a:pos x="176634" y="123035"/>
              </a:cxn>
              <a:cxn ang="0">
                <a:pos x="123983" y="176008"/>
              </a:cxn>
            </a:cxnLst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5619" name="Freeform 153"/>
          <p:cNvSpPr>
            <a:spLocks noEditPoints="1"/>
          </p:cNvSpPr>
          <p:nvPr/>
        </p:nvSpPr>
        <p:spPr>
          <a:xfrm>
            <a:off x="6932613" y="1354138"/>
            <a:ext cx="428625" cy="488950"/>
          </a:xfrm>
          <a:custGeom>
            <a:avLst/>
            <a:gdLst/>
            <a:ahLst/>
            <a:cxnLst>
              <a:cxn ang="0">
                <a:pos x="0" y="489140"/>
              </a:cxn>
              <a:cxn ang="0">
                <a:pos x="429124" y="0"/>
              </a:cxn>
              <a:cxn ang="0">
                <a:pos x="66019" y="453130"/>
              </a:cxn>
              <a:cxn ang="0">
                <a:pos x="24007" y="411118"/>
              </a:cxn>
              <a:cxn ang="0">
                <a:pos x="66019" y="453130"/>
              </a:cxn>
              <a:cxn ang="0">
                <a:pos x="24007" y="378108"/>
              </a:cxn>
              <a:cxn ang="0">
                <a:pos x="66019" y="336096"/>
              </a:cxn>
              <a:cxn ang="0">
                <a:pos x="66019" y="303087"/>
              </a:cxn>
              <a:cxn ang="0">
                <a:pos x="24007" y="261075"/>
              </a:cxn>
              <a:cxn ang="0">
                <a:pos x="66019" y="303087"/>
              </a:cxn>
              <a:cxn ang="0">
                <a:pos x="24007" y="231066"/>
              </a:cxn>
              <a:cxn ang="0">
                <a:pos x="66019" y="186053"/>
              </a:cxn>
              <a:cxn ang="0">
                <a:pos x="66019" y="156045"/>
              </a:cxn>
              <a:cxn ang="0">
                <a:pos x="24007" y="111032"/>
              </a:cxn>
              <a:cxn ang="0">
                <a:pos x="66019" y="156045"/>
              </a:cxn>
              <a:cxn ang="0">
                <a:pos x="24007" y="81023"/>
              </a:cxn>
              <a:cxn ang="0">
                <a:pos x="66019" y="36010"/>
              </a:cxn>
              <a:cxn ang="0">
                <a:pos x="336097" y="429123"/>
              </a:cxn>
              <a:cxn ang="0">
                <a:pos x="90026" y="273078"/>
              </a:cxn>
              <a:cxn ang="0">
                <a:pos x="336097" y="429123"/>
              </a:cxn>
              <a:cxn ang="0">
                <a:pos x="90026" y="213061"/>
              </a:cxn>
              <a:cxn ang="0">
                <a:pos x="336097" y="60017"/>
              </a:cxn>
              <a:cxn ang="0">
                <a:pos x="405117" y="453130"/>
              </a:cxn>
              <a:cxn ang="0">
                <a:pos x="363105" y="411118"/>
              </a:cxn>
              <a:cxn ang="0">
                <a:pos x="405117" y="453130"/>
              </a:cxn>
              <a:cxn ang="0">
                <a:pos x="363105" y="378108"/>
              </a:cxn>
              <a:cxn ang="0">
                <a:pos x="405117" y="336096"/>
              </a:cxn>
              <a:cxn ang="0">
                <a:pos x="405117" y="303087"/>
              </a:cxn>
              <a:cxn ang="0">
                <a:pos x="363105" y="261075"/>
              </a:cxn>
              <a:cxn ang="0">
                <a:pos x="405117" y="303087"/>
              </a:cxn>
              <a:cxn ang="0">
                <a:pos x="363105" y="231066"/>
              </a:cxn>
              <a:cxn ang="0">
                <a:pos x="405117" y="186053"/>
              </a:cxn>
              <a:cxn ang="0">
                <a:pos x="405117" y="156045"/>
              </a:cxn>
              <a:cxn ang="0">
                <a:pos x="363105" y="111032"/>
              </a:cxn>
              <a:cxn ang="0">
                <a:pos x="405117" y="156045"/>
              </a:cxn>
              <a:cxn ang="0">
                <a:pos x="363105" y="81023"/>
              </a:cxn>
              <a:cxn ang="0">
                <a:pos x="405117" y="36010"/>
              </a:cxn>
            </a:cxnLst>
            <a:pathLst>
              <a:path w="143" h="163">
                <a:moveTo>
                  <a:pt x="0" y="0"/>
                </a:moveTo>
                <a:lnTo>
                  <a:pt x="0" y="163"/>
                </a:lnTo>
                <a:lnTo>
                  <a:pt x="143" y="163"/>
                </a:lnTo>
                <a:lnTo>
                  <a:pt x="143" y="0"/>
                </a:lnTo>
                <a:lnTo>
                  <a:pt x="0" y="0"/>
                </a:lnTo>
                <a:close/>
                <a:moveTo>
                  <a:pt x="22" y="151"/>
                </a:moveTo>
                <a:lnTo>
                  <a:pt x="8" y="151"/>
                </a:lnTo>
                <a:lnTo>
                  <a:pt x="8" y="137"/>
                </a:lnTo>
                <a:lnTo>
                  <a:pt x="22" y="137"/>
                </a:lnTo>
                <a:lnTo>
                  <a:pt x="22" y="151"/>
                </a:lnTo>
                <a:close/>
                <a:moveTo>
                  <a:pt x="22" y="126"/>
                </a:moveTo>
                <a:lnTo>
                  <a:pt x="8" y="126"/>
                </a:lnTo>
                <a:lnTo>
                  <a:pt x="8" y="112"/>
                </a:lnTo>
                <a:lnTo>
                  <a:pt x="22" y="112"/>
                </a:lnTo>
                <a:lnTo>
                  <a:pt x="22" y="126"/>
                </a:lnTo>
                <a:close/>
                <a:moveTo>
                  <a:pt x="22" y="101"/>
                </a:moveTo>
                <a:lnTo>
                  <a:pt x="8" y="101"/>
                </a:lnTo>
                <a:lnTo>
                  <a:pt x="8" y="87"/>
                </a:lnTo>
                <a:lnTo>
                  <a:pt x="22" y="87"/>
                </a:lnTo>
                <a:lnTo>
                  <a:pt x="22" y="101"/>
                </a:lnTo>
                <a:close/>
                <a:moveTo>
                  <a:pt x="22" y="77"/>
                </a:moveTo>
                <a:lnTo>
                  <a:pt x="8" y="77"/>
                </a:lnTo>
                <a:lnTo>
                  <a:pt x="8" y="62"/>
                </a:lnTo>
                <a:lnTo>
                  <a:pt x="22" y="62"/>
                </a:lnTo>
                <a:lnTo>
                  <a:pt x="22" y="77"/>
                </a:lnTo>
                <a:close/>
                <a:moveTo>
                  <a:pt x="22" y="52"/>
                </a:moveTo>
                <a:lnTo>
                  <a:pt x="8" y="52"/>
                </a:lnTo>
                <a:lnTo>
                  <a:pt x="8" y="37"/>
                </a:lnTo>
                <a:lnTo>
                  <a:pt x="22" y="37"/>
                </a:lnTo>
                <a:lnTo>
                  <a:pt x="22" y="52"/>
                </a:lnTo>
                <a:close/>
                <a:moveTo>
                  <a:pt x="22" y="27"/>
                </a:moveTo>
                <a:lnTo>
                  <a:pt x="8" y="27"/>
                </a:lnTo>
                <a:lnTo>
                  <a:pt x="8" y="12"/>
                </a:lnTo>
                <a:lnTo>
                  <a:pt x="22" y="12"/>
                </a:lnTo>
                <a:lnTo>
                  <a:pt x="22" y="27"/>
                </a:lnTo>
                <a:close/>
                <a:moveTo>
                  <a:pt x="112" y="143"/>
                </a:moveTo>
                <a:lnTo>
                  <a:pt x="30" y="143"/>
                </a:lnTo>
                <a:lnTo>
                  <a:pt x="30" y="91"/>
                </a:lnTo>
                <a:lnTo>
                  <a:pt x="112" y="91"/>
                </a:lnTo>
                <a:lnTo>
                  <a:pt x="112" y="143"/>
                </a:lnTo>
                <a:close/>
                <a:moveTo>
                  <a:pt x="112" y="71"/>
                </a:moveTo>
                <a:lnTo>
                  <a:pt x="30" y="71"/>
                </a:lnTo>
                <a:lnTo>
                  <a:pt x="30" y="20"/>
                </a:lnTo>
                <a:lnTo>
                  <a:pt x="112" y="20"/>
                </a:lnTo>
                <a:lnTo>
                  <a:pt x="112" y="71"/>
                </a:lnTo>
                <a:close/>
                <a:moveTo>
                  <a:pt x="135" y="151"/>
                </a:moveTo>
                <a:lnTo>
                  <a:pt x="121" y="151"/>
                </a:lnTo>
                <a:lnTo>
                  <a:pt x="121" y="137"/>
                </a:lnTo>
                <a:lnTo>
                  <a:pt x="135" y="137"/>
                </a:lnTo>
                <a:lnTo>
                  <a:pt x="135" y="151"/>
                </a:lnTo>
                <a:close/>
                <a:moveTo>
                  <a:pt x="135" y="126"/>
                </a:moveTo>
                <a:lnTo>
                  <a:pt x="121" y="126"/>
                </a:lnTo>
                <a:lnTo>
                  <a:pt x="121" y="112"/>
                </a:lnTo>
                <a:lnTo>
                  <a:pt x="135" y="112"/>
                </a:lnTo>
                <a:lnTo>
                  <a:pt x="135" y="126"/>
                </a:lnTo>
                <a:close/>
                <a:moveTo>
                  <a:pt x="135" y="101"/>
                </a:moveTo>
                <a:lnTo>
                  <a:pt x="121" y="101"/>
                </a:lnTo>
                <a:lnTo>
                  <a:pt x="121" y="87"/>
                </a:lnTo>
                <a:lnTo>
                  <a:pt x="135" y="87"/>
                </a:lnTo>
                <a:lnTo>
                  <a:pt x="135" y="101"/>
                </a:lnTo>
                <a:close/>
                <a:moveTo>
                  <a:pt x="135" y="77"/>
                </a:moveTo>
                <a:lnTo>
                  <a:pt x="121" y="77"/>
                </a:lnTo>
                <a:lnTo>
                  <a:pt x="121" y="62"/>
                </a:lnTo>
                <a:lnTo>
                  <a:pt x="135" y="62"/>
                </a:lnTo>
                <a:lnTo>
                  <a:pt x="135" y="77"/>
                </a:lnTo>
                <a:close/>
                <a:moveTo>
                  <a:pt x="135" y="52"/>
                </a:moveTo>
                <a:lnTo>
                  <a:pt x="121" y="52"/>
                </a:lnTo>
                <a:lnTo>
                  <a:pt x="121" y="37"/>
                </a:lnTo>
                <a:lnTo>
                  <a:pt x="135" y="37"/>
                </a:lnTo>
                <a:lnTo>
                  <a:pt x="135" y="52"/>
                </a:lnTo>
                <a:close/>
                <a:moveTo>
                  <a:pt x="135" y="27"/>
                </a:moveTo>
                <a:lnTo>
                  <a:pt x="121" y="27"/>
                </a:lnTo>
                <a:lnTo>
                  <a:pt x="121" y="12"/>
                </a:lnTo>
                <a:lnTo>
                  <a:pt x="135" y="12"/>
                </a:lnTo>
                <a:lnTo>
                  <a:pt x="135" y="27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9144005" y="2456532"/>
            <a:ext cx="489139" cy="486138"/>
            <a:chOff x="9631363" y="4592639"/>
            <a:chExt cx="258763" cy="257175"/>
          </a:xfrm>
          <a:solidFill>
            <a:schemeClr val="bg1"/>
          </a:solidFill>
        </p:grpSpPr>
        <p:sp>
          <p:nvSpPr>
            <p:cNvPr id="38" name="Freeform 229"/>
            <p:cNvSpPr>
              <a:spLocks noEditPoints="1"/>
            </p:cNvSpPr>
            <p:nvPr/>
          </p:nvSpPr>
          <p:spPr bwMode="auto">
            <a:xfrm>
              <a:off x="9631363" y="4592639"/>
              <a:ext cx="258763" cy="257175"/>
            </a:xfrm>
            <a:custGeom>
              <a:avLst/>
              <a:gdLst>
                <a:gd name="T0" fmla="*/ 249 w 288"/>
                <a:gd name="T1" fmla="*/ 60 h 286"/>
                <a:gd name="T2" fmla="*/ 138 w 288"/>
                <a:gd name="T3" fmla="*/ 27 h 286"/>
                <a:gd name="T4" fmla="*/ 86 w 288"/>
                <a:gd name="T5" fmla="*/ 0 h 286"/>
                <a:gd name="T6" fmla="*/ 68 w 288"/>
                <a:gd name="T7" fmla="*/ 17 h 286"/>
                <a:gd name="T8" fmla="*/ 68 w 288"/>
                <a:gd name="T9" fmla="*/ 18 h 286"/>
                <a:gd name="T10" fmla="*/ 32 w 288"/>
                <a:gd name="T11" fmla="*/ 104 h 286"/>
                <a:gd name="T12" fmla="*/ 16 w 288"/>
                <a:gd name="T13" fmla="*/ 103 h 286"/>
                <a:gd name="T14" fmla="*/ 0 w 288"/>
                <a:gd name="T15" fmla="*/ 118 h 286"/>
                <a:gd name="T16" fmla="*/ 5 w 288"/>
                <a:gd name="T17" fmla="*/ 182 h 286"/>
                <a:gd name="T18" fmla="*/ 17 w 288"/>
                <a:gd name="T19" fmla="*/ 186 h 286"/>
                <a:gd name="T20" fmla="*/ 75 w 288"/>
                <a:gd name="T21" fmla="*/ 237 h 286"/>
                <a:gd name="T22" fmla="*/ 71 w 288"/>
                <a:gd name="T23" fmla="*/ 270 h 286"/>
                <a:gd name="T24" fmla="*/ 87 w 288"/>
                <a:gd name="T25" fmla="*/ 286 h 286"/>
                <a:gd name="T26" fmla="*/ 150 w 288"/>
                <a:gd name="T27" fmla="*/ 280 h 286"/>
                <a:gd name="T28" fmla="*/ 153 w 288"/>
                <a:gd name="T29" fmla="*/ 268 h 286"/>
                <a:gd name="T30" fmla="*/ 156 w 288"/>
                <a:gd name="T31" fmla="*/ 262 h 286"/>
                <a:gd name="T32" fmla="*/ 162 w 288"/>
                <a:gd name="T33" fmla="*/ 268 h 286"/>
                <a:gd name="T34" fmla="*/ 165 w 288"/>
                <a:gd name="T35" fmla="*/ 280 h 286"/>
                <a:gd name="T36" fmla="*/ 228 w 288"/>
                <a:gd name="T37" fmla="*/ 286 h 286"/>
                <a:gd name="T38" fmla="*/ 244 w 288"/>
                <a:gd name="T39" fmla="*/ 270 h 286"/>
                <a:gd name="T40" fmla="*/ 240 w 288"/>
                <a:gd name="T41" fmla="*/ 236 h 286"/>
                <a:gd name="T42" fmla="*/ 224 w 288"/>
                <a:gd name="T43" fmla="*/ 223 h 286"/>
                <a:gd name="T44" fmla="*/ 224 w 288"/>
                <a:gd name="T45" fmla="*/ 266 h 286"/>
                <a:gd name="T46" fmla="*/ 185 w 288"/>
                <a:gd name="T47" fmla="*/ 240 h 286"/>
                <a:gd name="T48" fmla="*/ 156 w 288"/>
                <a:gd name="T49" fmla="*/ 243 h 286"/>
                <a:gd name="T50" fmla="*/ 130 w 288"/>
                <a:gd name="T51" fmla="*/ 241 h 286"/>
                <a:gd name="T52" fmla="*/ 91 w 288"/>
                <a:gd name="T53" fmla="*/ 266 h 286"/>
                <a:gd name="T54" fmla="*/ 91 w 288"/>
                <a:gd name="T55" fmla="*/ 224 h 286"/>
                <a:gd name="T56" fmla="*/ 46 w 288"/>
                <a:gd name="T57" fmla="*/ 164 h 286"/>
                <a:gd name="T58" fmla="*/ 20 w 288"/>
                <a:gd name="T59" fmla="*/ 122 h 286"/>
                <a:gd name="T60" fmla="*/ 48 w 288"/>
                <a:gd name="T61" fmla="*/ 117 h 286"/>
                <a:gd name="T62" fmla="*/ 88 w 288"/>
                <a:gd name="T63" fmla="*/ 65 h 286"/>
                <a:gd name="T64" fmla="*/ 135 w 288"/>
                <a:gd name="T65" fmla="*/ 47 h 286"/>
                <a:gd name="T66" fmla="*/ 156 w 288"/>
                <a:gd name="T67" fmla="*/ 45 h 286"/>
                <a:gd name="T68" fmla="*/ 269 w 288"/>
                <a:gd name="T69" fmla="*/ 144 h 286"/>
                <a:gd name="T70" fmla="*/ 224 w 288"/>
                <a:gd name="T71" fmla="*/ 223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8" h="286">
                  <a:moveTo>
                    <a:pt x="288" y="144"/>
                  </a:moveTo>
                  <a:cubicBezTo>
                    <a:pt x="288" y="111"/>
                    <a:pt x="273" y="81"/>
                    <a:pt x="249" y="60"/>
                  </a:cubicBezTo>
                  <a:cubicBezTo>
                    <a:pt x="225" y="39"/>
                    <a:pt x="192" y="26"/>
                    <a:pt x="156" y="26"/>
                  </a:cubicBezTo>
                  <a:cubicBezTo>
                    <a:pt x="150" y="26"/>
                    <a:pt x="144" y="26"/>
                    <a:pt x="138" y="27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2" y="0"/>
                    <a:pt x="89" y="0"/>
                    <a:pt x="86" y="0"/>
                  </a:cubicBezTo>
                  <a:cubicBezTo>
                    <a:pt x="83" y="0"/>
                    <a:pt x="80" y="0"/>
                    <a:pt x="77" y="2"/>
                  </a:cubicBezTo>
                  <a:cubicBezTo>
                    <a:pt x="72" y="5"/>
                    <a:pt x="68" y="11"/>
                    <a:pt x="68" y="1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8" y="17"/>
                    <a:pt x="68" y="18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52" y="68"/>
                    <a:pt x="40" y="85"/>
                    <a:pt x="32" y="104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3"/>
                    <a:pt x="16" y="103"/>
                    <a:pt x="16" y="103"/>
                  </a:cubicBezTo>
                  <a:cubicBezTo>
                    <a:pt x="12" y="103"/>
                    <a:pt x="8" y="104"/>
                    <a:pt x="5" y="107"/>
                  </a:cubicBezTo>
                  <a:cubicBezTo>
                    <a:pt x="2" y="110"/>
                    <a:pt x="0" y="114"/>
                    <a:pt x="0" y="118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5"/>
                    <a:pt x="2" y="179"/>
                    <a:pt x="5" y="182"/>
                  </a:cubicBezTo>
                  <a:cubicBezTo>
                    <a:pt x="8" y="184"/>
                    <a:pt x="12" y="186"/>
                    <a:pt x="16" y="186"/>
                  </a:cubicBezTo>
                  <a:cubicBezTo>
                    <a:pt x="16" y="186"/>
                    <a:pt x="17" y="186"/>
                    <a:pt x="17" y="186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41" y="206"/>
                    <a:pt x="56" y="224"/>
                    <a:pt x="75" y="237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70"/>
                  </a:cubicBezTo>
                  <a:cubicBezTo>
                    <a:pt x="71" y="274"/>
                    <a:pt x="73" y="277"/>
                    <a:pt x="75" y="280"/>
                  </a:cubicBezTo>
                  <a:cubicBezTo>
                    <a:pt x="78" y="284"/>
                    <a:pt x="82" y="286"/>
                    <a:pt x="87" y="286"/>
                  </a:cubicBezTo>
                  <a:cubicBezTo>
                    <a:pt x="138" y="286"/>
                    <a:pt x="138" y="286"/>
                    <a:pt x="138" y="286"/>
                  </a:cubicBezTo>
                  <a:cubicBezTo>
                    <a:pt x="142" y="286"/>
                    <a:pt x="147" y="284"/>
                    <a:pt x="150" y="280"/>
                  </a:cubicBezTo>
                  <a:cubicBezTo>
                    <a:pt x="152" y="277"/>
                    <a:pt x="153" y="274"/>
                    <a:pt x="153" y="270"/>
                  </a:cubicBezTo>
                  <a:cubicBezTo>
                    <a:pt x="153" y="269"/>
                    <a:pt x="153" y="269"/>
                    <a:pt x="153" y="268"/>
                  </a:cubicBezTo>
                  <a:cubicBezTo>
                    <a:pt x="153" y="262"/>
                    <a:pt x="153" y="262"/>
                    <a:pt x="153" y="262"/>
                  </a:cubicBezTo>
                  <a:cubicBezTo>
                    <a:pt x="154" y="262"/>
                    <a:pt x="155" y="262"/>
                    <a:pt x="156" y="262"/>
                  </a:cubicBezTo>
                  <a:cubicBezTo>
                    <a:pt x="158" y="262"/>
                    <a:pt x="160" y="262"/>
                    <a:pt x="162" y="262"/>
                  </a:cubicBezTo>
                  <a:cubicBezTo>
                    <a:pt x="162" y="268"/>
                    <a:pt x="162" y="268"/>
                    <a:pt x="162" y="268"/>
                  </a:cubicBezTo>
                  <a:cubicBezTo>
                    <a:pt x="162" y="269"/>
                    <a:pt x="161" y="269"/>
                    <a:pt x="161" y="270"/>
                  </a:cubicBezTo>
                  <a:cubicBezTo>
                    <a:pt x="161" y="274"/>
                    <a:pt x="163" y="277"/>
                    <a:pt x="165" y="280"/>
                  </a:cubicBezTo>
                  <a:cubicBezTo>
                    <a:pt x="168" y="284"/>
                    <a:pt x="173" y="286"/>
                    <a:pt x="177" y="286"/>
                  </a:cubicBezTo>
                  <a:cubicBezTo>
                    <a:pt x="228" y="286"/>
                    <a:pt x="228" y="286"/>
                    <a:pt x="228" y="286"/>
                  </a:cubicBezTo>
                  <a:cubicBezTo>
                    <a:pt x="233" y="285"/>
                    <a:pt x="237" y="284"/>
                    <a:pt x="240" y="280"/>
                  </a:cubicBezTo>
                  <a:cubicBezTo>
                    <a:pt x="242" y="277"/>
                    <a:pt x="244" y="274"/>
                    <a:pt x="244" y="270"/>
                  </a:cubicBezTo>
                  <a:cubicBezTo>
                    <a:pt x="244" y="269"/>
                    <a:pt x="244" y="269"/>
                    <a:pt x="243" y="268"/>
                  </a:cubicBezTo>
                  <a:cubicBezTo>
                    <a:pt x="240" y="236"/>
                    <a:pt x="240" y="236"/>
                    <a:pt x="240" y="236"/>
                  </a:cubicBezTo>
                  <a:cubicBezTo>
                    <a:pt x="269" y="214"/>
                    <a:pt x="288" y="181"/>
                    <a:pt x="288" y="144"/>
                  </a:cubicBezTo>
                  <a:close/>
                  <a:moveTo>
                    <a:pt x="224" y="223"/>
                  </a:moveTo>
                  <a:cubicBezTo>
                    <a:pt x="219" y="226"/>
                    <a:pt x="219" y="226"/>
                    <a:pt x="219" y="226"/>
                  </a:cubicBezTo>
                  <a:cubicBezTo>
                    <a:pt x="224" y="266"/>
                    <a:pt x="224" y="266"/>
                    <a:pt x="224" y="266"/>
                  </a:cubicBezTo>
                  <a:cubicBezTo>
                    <a:pt x="181" y="266"/>
                    <a:pt x="181" y="266"/>
                    <a:pt x="181" y="266"/>
                  </a:cubicBezTo>
                  <a:cubicBezTo>
                    <a:pt x="185" y="240"/>
                    <a:pt x="185" y="240"/>
                    <a:pt x="185" y="240"/>
                  </a:cubicBezTo>
                  <a:cubicBezTo>
                    <a:pt x="172" y="242"/>
                    <a:pt x="172" y="242"/>
                    <a:pt x="172" y="242"/>
                  </a:cubicBezTo>
                  <a:cubicBezTo>
                    <a:pt x="167" y="242"/>
                    <a:pt x="162" y="243"/>
                    <a:pt x="156" y="243"/>
                  </a:cubicBezTo>
                  <a:cubicBezTo>
                    <a:pt x="152" y="243"/>
                    <a:pt x="147" y="243"/>
                    <a:pt x="143" y="242"/>
                  </a:cubicBezTo>
                  <a:cubicBezTo>
                    <a:pt x="130" y="241"/>
                    <a:pt x="130" y="241"/>
                    <a:pt x="130" y="241"/>
                  </a:cubicBezTo>
                  <a:cubicBezTo>
                    <a:pt x="134" y="266"/>
                    <a:pt x="134" y="266"/>
                    <a:pt x="134" y="266"/>
                  </a:cubicBezTo>
                  <a:cubicBezTo>
                    <a:pt x="91" y="266"/>
                    <a:pt x="91" y="266"/>
                    <a:pt x="91" y="266"/>
                  </a:cubicBezTo>
                  <a:cubicBezTo>
                    <a:pt x="96" y="228"/>
                    <a:pt x="96" y="228"/>
                    <a:pt x="96" y="228"/>
                  </a:cubicBezTo>
                  <a:cubicBezTo>
                    <a:pt x="91" y="224"/>
                    <a:pt x="91" y="224"/>
                    <a:pt x="91" y="224"/>
                  </a:cubicBezTo>
                  <a:cubicBezTo>
                    <a:pt x="70" y="211"/>
                    <a:pt x="55" y="193"/>
                    <a:pt x="48" y="171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54" y="98"/>
                    <a:pt x="67" y="81"/>
                    <a:pt x="84" y="68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8" y="46"/>
                    <a:pt x="138" y="46"/>
                    <a:pt x="138" y="46"/>
                  </a:cubicBezTo>
                  <a:cubicBezTo>
                    <a:pt x="144" y="46"/>
                    <a:pt x="150" y="45"/>
                    <a:pt x="156" y="45"/>
                  </a:cubicBezTo>
                  <a:cubicBezTo>
                    <a:pt x="188" y="45"/>
                    <a:pt x="216" y="56"/>
                    <a:pt x="236" y="74"/>
                  </a:cubicBezTo>
                  <a:cubicBezTo>
                    <a:pt x="256" y="92"/>
                    <a:pt x="269" y="117"/>
                    <a:pt x="269" y="144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9" y="176"/>
                    <a:pt x="251" y="205"/>
                    <a:pt x="224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230"/>
            <p:cNvSpPr/>
            <p:nvPr/>
          </p:nvSpPr>
          <p:spPr bwMode="auto">
            <a:xfrm>
              <a:off x="9767888" y="4646614"/>
              <a:ext cx="71438" cy="39688"/>
            </a:xfrm>
            <a:custGeom>
              <a:avLst/>
              <a:gdLst>
                <a:gd name="T0" fmla="*/ 10 w 80"/>
                <a:gd name="T1" fmla="*/ 0 h 44"/>
                <a:gd name="T2" fmla="*/ 0 w 80"/>
                <a:gd name="T3" fmla="*/ 9 h 44"/>
                <a:gd name="T4" fmla="*/ 9 w 80"/>
                <a:gd name="T5" fmla="*/ 19 h 44"/>
                <a:gd name="T6" fmla="*/ 9 w 80"/>
                <a:gd name="T7" fmla="*/ 19 h 44"/>
                <a:gd name="T8" fmla="*/ 10 w 80"/>
                <a:gd name="T9" fmla="*/ 19 h 44"/>
                <a:gd name="T10" fmla="*/ 62 w 80"/>
                <a:gd name="T11" fmla="*/ 41 h 44"/>
                <a:gd name="T12" fmla="*/ 69 w 80"/>
                <a:gd name="T13" fmla="*/ 44 h 44"/>
                <a:gd name="T14" fmla="*/ 76 w 80"/>
                <a:gd name="T15" fmla="*/ 41 h 44"/>
                <a:gd name="T16" fmla="*/ 76 w 80"/>
                <a:gd name="T17" fmla="*/ 27 h 44"/>
                <a:gd name="T18" fmla="*/ 10 w 80"/>
                <a:gd name="T1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44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4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10" y="19"/>
                    <a:pt x="10" y="19"/>
                  </a:cubicBezTo>
                  <a:cubicBezTo>
                    <a:pt x="16" y="20"/>
                    <a:pt x="44" y="23"/>
                    <a:pt x="62" y="41"/>
                  </a:cubicBezTo>
                  <a:cubicBezTo>
                    <a:pt x="64" y="43"/>
                    <a:pt x="66" y="44"/>
                    <a:pt x="69" y="44"/>
                  </a:cubicBezTo>
                  <a:cubicBezTo>
                    <a:pt x="71" y="44"/>
                    <a:pt x="74" y="43"/>
                    <a:pt x="76" y="41"/>
                  </a:cubicBezTo>
                  <a:cubicBezTo>
                    <a:pt x="80" y="37"/>
                    <a:pt x="79" y="31"/>
                    <a:pt x="76" y="27"/>
                  </a:cubicBezTo>
                  <a:cubicBezTo>
                    <a:pt x="48" y="1"/>
                    <a:pt x="11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231"/>
            <p:cNvSpPr/>
            <p:nvPr/>
          </p:nvSpPr>
          <p:spPr bwMode="auto">
            <a:xfrm>
              <a:off x="9683751" y="4678364"/>
              <a:ext cx="36513" cy="38100"/>
            </a:xfrm>
            <a:custGeom>
              <a:avLst/>
              <a:gdLst>
                <a:gd name="T0" fmla="*/ 11 w 42"/>
                <a:gd name="T1" fmla="*/ 12 h 43"/>
                <a:gd name="T2" fmla="*/ 5 w 42"/>
                <a:gd name="T3" fmla="*/ 38 h 43"/>
                <a:gd name="T4" fmla="*/ 31 w 42"/>
                <a:gd name="T5" fmla="*/ 31 h 43"/>
                <a:gd name="T6" fmla="*/ 37 w 42"/>
                <a:gd name="T7" fmla="*/ 5 h 43"/>
                <a:gd name="T8" fmla="*/ 11 w 42"/>
                <a:gd name="T9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3">
                  <a:moveTo>
                    <a:pt x="11" y="12"/>
                  </a:moveTo>
                  <a:cubicBezTo>
                    <a:pt x="2" y="21"/>
                    <a:pt x="0" y="33"/>
                    <a:pt x="5" y="38"/>
                  </a:cubicBezTo>
                  <a:cubicBezTo>
                    <a:pt x="11" y="43"/>
                    <a:pt x="22" y="40"/>
                    <a:pt x="31" y="31"/>
                  </a:cubicBezTo>
                  <a:cubicBezTo>
                    <a:pt x="40" y="21"/>
                    <a:pt x="42" y="10"/>
                    <a:pt x="37" y="5"/>
                  </a:cubicBezTo>
                  <a:cubicBezTo>
                    <a:pt x="31" y="0"/>
                    <a:pt x="20" y="3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621" name="Freeform 388"/>
          <p:cNvSpPr>
            <a:spLocks noEditPoints="1"/>
          </p:cNvSpPr>
          <p:nvPr/>
        </p:nvSpPr>
        <p:spPr>
          <a:xfrm>
            <a:off x="4694238" y="2454275"/>
            <a:ext cx="488950" cy="488950"/>
          </a:xfrm>
          <a:custGeom>
            <a:avLst/>
            <a:gdLst/>
            <a:ahLst/>
            <a:cxnLst>
              <a:cxn ang="0">
                <a:pos x="244570" y="0"/>
              </a:cxn>
              <a:cxn ang="0">
                <a:pos x="0" y="244570"/>
              </a:cxn>
              <a:cxn ang="0">
                <a:pos x="244570" y="489140"/>
              </a:cxn>
              <a:cxn ang="0">
                <a:pos x="489140" y="244570"/>
              </a:cxn>
              <a:cxn ang="0">
                <a:pos x="244570" y="0"/>
              </a:cxn>
              <a:cxn ang="0">
                <a:pos x="448378" y="242872"/>
              </a:cxn>
              <a:cxn ang="0">
                <a:pos x="360061" y="232681"/>
              </a:cxn>
              <a:cxn ang="0">
                <a:pos x="298919" y="239475"/>
              </a:cxn>
              <a:cxn ang="0">
                <a:pos x="281935" y="197015"/>
              </a:cxn>
              <a:cxn ang="0">
                <a:pos x="399125" y="112095"/>
              </a:cxn>
              <a:cxn ang="0">
                <a:pos x="448378" y="242872"/>
              </a:cxn>
              <a:cxn ang="0">
                <a:pos x="377045" y="90015"/>
              </a:cxn>
              <a:cxn ang="0">
                <a:pos x="268348" y="168142"/>
              </a:cxn>
              <a:cxn ang="0">
                <a:pos x="191920" y="49254"/>
              </a:cxn>
              <a:cxn ang="0">
                <a:pos x="244570" y="40762"/>
              </a:cxn>
              <a:cxn ang="0">
                <a:pos x="377045" y="90015"/>
              </a:cxn>
              <a:cxn ang="0">
                <a:pos x="159650" y="59444"/>
              </a:cxn>
              <a:cxn ang="0">
                <a:pos x="237776" y="180031"/>
              </a:cxn>
              <a:cxn ang="0">
                <a:pos x="69635" y="203808"/>
              </a:cxn>
              <a:cxn ang="0">
                <a:pos x="45857" y="203808"/>
              </a:cxn>
              <a:cxn ang="0">
                <a:pos x="159650" y="59444"/>
              </a:cxn>
              <a:cxn ang="0">
                <a:pos x="42460" y="244570"/>
              </a:cxn>
              <a:cxn ang="0">
                <a:pos x="42460" y="234380"/>
              </a:cxn>
              <a:cxn ang="0">
                <a:pos x="69635" y="234380"/>
              </a:cxn>
              <a:cxn ang="0">
                <a:pos x="251364" y="207205"/>
              </a:cxn>
              <a:cxn ang="0">
                <a:pos x="268348" y="246268"/>
              </a:cxn>
              <a:cxn ang="0">
                <a:pos x="154555" y="312506"/>
              </a:cxn>
              <a:cxn ang="0">
                <a:pos x="96809" y="382141"/>
              </a:cxn>
              <a:cxn ang="0">
                <a:pos x="42460" y="244570"/>
              </a:cxn>
              <a:cxn ang="0">
                <a:pos x="118888" y="402521"/>
              </a:cxn>
              <a:cxn ang="0">
                <a:pos x="120587" y="400823"/>
              </a:cxn>
              <a:cxn ang="0">
                <a:pos x="280236" y="275141"/>
              </a:cxn>
              <a:cxn ang="0">
                <a:pos x="322697" y="431394"/>
              </a:cxn>
              <a:cxn ang="0">
                <a:pos x="244570" y="446680"/>
              </a:cxn>
              <a:cxn ang="0">
                <a:pos x="118888" y="402521"/>
              </a:cxn>
              <a:cxn ang="0">
                <a:pos x="351569" y="416109"/>
              </a:cxn>
              <a:cxn ang="0">
                <a:pos x="310808" y="268348"/>
              </a:cxn>
              <a:cxn ang="0">
                <a:pos x="360061" y="263252"/>
              </a:cxn>
              <a:cxn ang="0">
                <a:pos x="444982" y="275141"/>
              </a:cxn>
              <a:cxn ang="0">
                <a:pos x="351569" y="416109"/>
              </a:cxn>
            </a:cxnLst>
            <a:pathLst>
              <a:path w="288" h="28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3"/>
                  <a:pt x="65" y="288"/>
                  <a:pt x="144" y="288"/>
                </a:cubicBezTo>
                <a:cubicBezTo>
                  <a:pt x="224" y="288"/>
                  <a:pt x="288" y="223"/>
                  <a:pt x="288" y="144"/>
                </a:cubicBezTo>
                <a:cubicBezTo>
                  <a:pt x="288" y="64"/>
                  <a:pt x="224" y="0"/>
                  <a:pt x="144" y="0"/>
                </a:cubicBezTo>
                <a:close/>
                <a:moveTo>
                  <a:pt x="264" y="143"/>
                </a:moveTo>
                <a:cubicBezTo>
                  <a:pt x="245" y="139"/>
                  <a:pt x="228" y="137"/>
                  <a:pt x="212" y="137"/>
                </a:cubicBezTo>
                <a:cubicBezTo>
                  <a:pt x="199" y="137"/>
                  <a:pt x="187" y="138"/>
                  <a:pt x="176" y="141"/>
                </a:cubicBezTo>
                <a:cubicBezTo>
                  <a:pt x="173" y="132"/>
                  <a:pt x="169" y="124"/>
                  <a:pt x="166" y="116"/>
                </a:cubicBezTo>
                <a:cubicBezTo>
                  <a:pt x="191" y="105"/>
                  <a:pt x="216" y="90"/>
                  <a:pt x="235" y="66"/>
                </a:cubicBezTo>
                <a:cubicBezTo>
                  <a:pt x="253" y="87"/>
                  <a:pt x="263" y="114"/>
                  <a:pt x="264" y="143"/>
                </a:cubicBezTo>
                <a:close/>
                <a:moveTo>
                  <a:pt x="222" y="53"/>
                </a:moveTo>
                <a:cubicBezTo>
                  <a:pt x="205" y="75"/>
                  <a:pt x="182" y="89"/>
                  <a:pt x="158" y="99"/>
                </a:cubicBezTo>
                <a:cubicBezTo>
                  <a:pt x="140" y="64"/>
                  <a:pt x="123" y="41"/>
                  <a:pt x="113" y="29"/>
                </a:cubicBezTo>
                <a:cubicBezTo>
                  <a:pt x="123" y="26"/>
                  <a:pt x="133" y="24"/>
                  <a:pt x="144" y="24"/>
                </a:cubicBezTo>
                <a:cubicBezTo>
                  <a:pt x="174" y="24"/>
                  <a:pt x="201" y="35"/>
                  <a:pt x="222" y="53"/>
                </a:cubicBezTo>
                <a:close/>
                <a:moveTo>
                  <a:pt x="94" y="35"/>
                </a:moveTo>
                <a:cubicBezTo>
                  <a:pt x="102" y="44"/>
                  <a:pt x="120" y="67"/>
                  <a:pt x="140" y="106"/>
                </a:cubicBezTo>
                <a:cubicBezTo>
                  <a:pt x="102" y="118"/>
                  <a:pt x="64" y="120"/>
                  <a:pt x="41" y="120"/>
                </a:cubicBezTo>
                <a:cubicBezTo>
                  <a:pt x="35" y="120"/>
                  <a:pt x="30" y="120"/>
                  <a:pt x="27" y="120"/>
                </a:cubicBezTo>
                <a:cubicBezTo>
                  <a:pt x="35" y="82"/>
                  <a:pt x="60" y="51"/>
                  <a:pt x="94" y="35"/>
                </a:cubicBezTo>
                <a:close/>
                <a:moveTo>
                  <a:pt x="25" y="144"/>
                </a:moveTo>
                <a:cubicBezTo>
                  <a:pt x="25" y="142"/>
                  <a:pt x="25" y="140"/>
                  <a:pt x="25" y="138"/>
                </a:cubicBezTo>
                <a:cubicBezTo>
                  <a:pt x="28" y="138"/>
                  <a:pt x="34" y="138"/>
                  <a:pt x="41" y="138"/>
                </a:cubicBezTo>
                <a:cubicBezTo>
                  <a:pt x="65" y="138"/>
                  <a:pt x="107" y="136"/>
                  <a:pt x="148" y="122"/>
                </a:cubicBezTo>
                <a:cubicBezTo>
                  <a:pt x="152" y="130"/>
                  <a:pt x="155" y="137"/>
                  <a:pt x="158" y="145"/>
                </a:cubicBezTo>
                <a:cubicBezTo>
                  <a:pt x="129" y="154"/>
                  <a:pt x="107" y="169"/>
                  <a:pt x="91" y="184"/>
                </a:cubicBezTo>
                <a:cubicBezTo>
                  <a:pt x="73" y="200"/>
                  <a:pt x="62" y="216"/>
                  <a:pt x="57" y="225"/>
                </a:cubicBezTo>
                <a:cubicBezTo>
                  <a:pt x="37" y="203"/>
                  <a:pt x="25" y="175"/>
                  <a:pt x="25" y="144"/>
                </a:cubicBezTo>
                <a:close/>
                <a:moveTo>
                  <a:pt x="70" y="237"/>
                </a:moveTo>
                <a:cubicBezTo>
                  <a:pt x="71" y="237"/>
                  <a:pt x="71" y="237"/>
                  <a:pt x="71" y="236"/>
                </a:cubicBezTo>
                <a:cubicBezTo>
                  <a:pt x="79" y="223"/>
                  <a:pt x="108" y="179"/>
                  <a:pt x="165" y="162"/>
                </a:cubicBezTo>
                <a:cubicBezTo>
                  <a:pt x="175" y="189"/>
                  <a:pt x="183" y="219"/>
                  <a:pt x="190" y="254"/>
                </a:cubicBezTo>
                <a:cubicBezTo>
                  <a:pt x="176" y="260"/>
                  <a:pt x="160" y="263"/>
                  <a:pt x="144" y="263"/>
                </a:cubicBezTo>
                <a:cubicBezTo>
                  <a:pt x="116" y="263"/>
                  <a:pt x="91" y="254"/>
                  <a:pt x="70" y="237"/>
                </a:cubicBezTo>
                <a:close/>
                <a:moveTo>
                  <a:pt x="207" y="245"/>
                </a:moveTo>
                <a:cubicBezTo>
                  <a:pt x="200" y="213"/>
                  <a:pt x="192" y="183"/>
                  <a:pt x="183" y="158"/>
                </a:cubicBezTo>
                <a:cubicBezTo>
                  <a:pt x="192" y="156"/>
                  <a:pt x="202" y="155"/>
                  <a:pt x="212" y="155"/>
                </a:cubicBezTo>
                <a:cubicBezTo>
                  <a:pt x="227" y="155"/>
                  <a:pt x="244" y="157"/>
                  <a:pt x="262" y="162"/>
                </a:cubicBezTo>
                <a:cubicBezTo>
                  <a:pt x="257" y="197"/>
                  <a:pt x="236" y="227"/>
                  <a:pt x="207" y="245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Business Impact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69" name="任意多边形 5"/>
          <p:cNvSpPr/>
          <p:nvPr/>
        </p:nvSpPr>
        <p:spPr>
          <a:xfrm rot="-1774779">
            <a:off x="-530225" y="3316288"/>
            <a:ext cx="4924425" cy="847725"/>
          </a:xfrm>
          <a:custGeom>
            <a:avLst/>
            <a:gdLst/>
            <a:ahLst/>
            <a:cxnLst>
              <a:cxn ang="0">
                <a:pos x="4924262" y="0"/>
              </a:cxn>
              <a:cxn ang="0">
                <a:pos x="4924262" y="847481"/>
              </a:cxn>
              <a:cxn ang="0">
                <a:pos x="0" y="847481"/>
              </a:cxn>
              <a:cxn ang="0">
                <a:pos x="481038" y="0"/>
              </a:cxn>
            </a:cxnLst>
            <a:pathLst>
              <a:path w="4924262" h="847481">
                <a:moveTo>
                  <a:pt x="4924262" y="0"/>
                </a:moveTo>
                <a:lnTo>
                  <a:pt x="4924262" y="847481"/>
                </a:lnTo>
                <a:lnTo>
                  <a:pt x="0" y="847481"/>
                </a:lnTo>
                <a:lnTo>
                  <a:pt x="481038" y="0"/>
                </a:lnTo>
                <a:lnTo>
                  <a:pt x="4924262" y="0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270" name="任意多边形 7"/>
          <p:cNvSpPr/>
          <p:nvPr/>
        </p:nvSpPr>
        <p:spPr>
          <a:xfrm rot="-1774779">
            <a:off x="-576262" y="4305300"/>
            <a:ext cx="5499100" cy="882650"/>
          </a:xfrm>
          <a:custGeom>
            <a:avLst/>
            <a:gdLst/>
            <a:ahLst/>
            <a:cxnLst>
              <a:cxn ang="0">
                <a:pos x="5499093" y="0"/>
              </a:cxn>
              <a:cxn ang="0">
                <a:pos x="5499093" y="858209"/>
              </a:cxn>
              <a:cxn ang="0">
                <a:pos x="63984" y="883760"/>
              </a:cxn>
              <a:cxn ang="0">
                <a:pos x="0" y="883989"/>
              </a:cxn>
              <a:cxn ang="0">
                <a:pos x="495645" y="10774"/>
              </a:cxn>
            </a:cxnLst>
            <a:pathLst>
              <a:path w="5499093" h="883989">
                <a:moveTo>
                  <a:pt x="5499093" y="0"/>
                </a:moveTo>
                <a:lnTo>
                  <a:pt x="5499093" y="858209"/>
                </a:lnTo>
                <a:cubicBezTo>
                  <a:pt x="4104109" y="858209"/>
                  <a:pt x="1795002" y="876792"/>
                  <a:pt x="63984" y="883760"/>
                </a:cubicBezTo>
                <a:lnTo>
                  <a:pt x="0" y="883989"/>
                </a:lnTo>
                <a:lnTo>
                  <a:pt x="495645" y="10774"/>
                </a:lnTo>
                <a:lnTo>
                  <a:pt x="5499093" y="0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271" name="任意多边形 8"/>
          <p:cNvSpPr/>
          <p:nvPr/>
        </p:nvSpPr>
        <p:spPr>
          <a:xfrm rot="-1774779">
            <a:off x="-274637" y="5195888"/>
            <a:ext cx="5681662" cy="858837"/>
          </a:xfrm>
          <a:custGeom>
            <a:avLst/>
            <a:gdLst/>
            <a:ahLst/>
            <a:cxnLst>
              <a:cxn ang="0">
                <a:pos x="5681560" y="0"/>
              </a:cxn>
              <a:cxn ang="0">
                <a:pos x="5681561" y="858209"/>
              </a:cxn>
              <a:cxn ang="0">
                <a:pos x="1098652" y="858209"/>
              </a:cxn>
              <a:cxn ang="0">
                <a:pos x="0" y="234604"/>
              </a:cxn>
              <a:cxn ang="0">
                <a:pos x="126374" y="11961"/>
              </a:cxn>
            </a:cxnLst>
            <a:pathLst>
              <a:path w="5681561" h="858209">
                <a:moveTo>
                  <a:pt x="5681560" y="0"/>
                </a:moveTo>
                <a:lnTo>
                  <a:pt x="5681561" y="858209"/>
                </a:lnTo>
                <a:lnTo>
                  <a:pt x="1098652" y="858209"/>
                </a:lnTo>
                <a:lnTo>
                  <a:pt x="0" y="234604"/>
                </a:lnTo>
                <a:lnTo>
                  <a:pt x="126374" y="11961"/>
                </a:lnTo>
                <a:lnTo>
                  <a:pt x="5681560" y="0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272" name="任意多边形 9"/>
          <p:cNvSpPr/>
          <p:nvPr/>
        </p:nvSpPr>
        <p:spPr>
          <a:xfrm rot="-1774779">
            <a:off x="1428750" y="5722938"/>
            <a:ext cx="4375150" cy="857250"/>
          </a:xfrm>
          <a:custGeom>
            <a:avLst/>
            <a:gdLst/>
            <a:ahLst/>
            <a:cxnLst>
              <a:cxn ang="0">
                <a:pos x="4375011" y="0"/>
              </a:cxn>
              <a:cxn ang="0">
                <a:pos x="4375011" y="858209"/>
              </a:cxn>
              <a:cxn ang="0">
                <a:pos x="1511972" y="858209"/>
              </a:cxn>
              <a:cxn ang="0">
                <a:pos x="0" y="0"/>
              </a:cxn>
            </a:cxnLst>
            <a:pathLst>
              <a:path w="4375011" h="858209">
                <a:moveTo>
                  <a:pt x="4375011" y="0"/>
                </a:moveTo>
                <a:lnTo>
                  <a:pt x="4375011" y="858209"/>
                </a:lnTo>
                <a:lnTo>
                  <a:pt x="1511972" y="858209"/>
                </a:lnTo>
                <a:lnTo>
                  <a:pt x="0" y="0"/>
                </a:lnTo>
                <a:lnTo>
                  <a:pt x="4375011" y="0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" name="Freeform 47"/>
          <p:cNvSpPr/>
          <p:nvPr/>
        </p:nvSpPr>
        <p:spPr bwMode="auto">
          <a:xfrm rot="19825221">
            <a:off x="4116388" y="1827213"/>
            <a:ext cx="992188" cy="1282700"/>
          </a:xfrm>
          <a:custGeom>
            <a:avLst/>
            <a:gdLst>
              <a:gd name="T0" fmla="*/ 185 w 185"/>
              <a:gd name="T1" fmla="*/ 146 h 239"/>
              <a:gd name="T2" fmla="*/ 0 w 185"/>
              <a:gd name="T3" fmla="*/ 0 h 239"/>
              <a:gd name="T4" fmla="*/ 0 w 185"/>
              <a:gd name="T5" fmla="*/ 158 h 239"/>
              <a:gd name="T6" fmla="*/ 185 w 185"/>
              <a:gd name="T7" fmla="*/ 239 h 239"/>
              <a:gd name="T8" fmla="*/ 185 w 185"/>
              <a:gd name="T9" fmla="*/ 146 h 239"/>
              <a:gd name="T10" fmla="*/ 185 w 185"/>
              <a:gd name="T11" fmla="*/ 146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5" h="239">
                <a:moveTo>
                  <a:pt x="185" y="146"/>
                </a:moveTo>
                <a:lnTo>
                  <a:pt x="0" y="0"/>
                </a:lnTo>
                <a:lnTo>
                  <a:pt x="0" y="158"/>
                </a:lnTo>
                <a:lnTo>
                  <a:pt x="185" y="239"/>
                </a:lnTo>
                <a:lnTo>
                  <a:pt x="185" y="146"/>
                </a:lnTo>
                <a:lnTo>
                  <a:pt x="185" y="146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Freeform 48"/>
          <p:cNvSpPr/>
          <p:nvPr/>
        </p:nvSpPr>
        <p:spPr bwMode="auto">
          <a:xfrm rot="19825221">
            <a:off x="5345113" y="3986213"/>
            <a:ext cx="992188" cy="1298575"/>
          </a:xfrm>
          <a:custGeom>
            <a:avLst/>
            <a:gdLst>
              <a:gd name="T0" fmla="*/ 185 w 185"/>
              <a:gd name="T1" fmla="*/ 93 h 242"/>
              <a:gd name="T2" fmla="*/ 0 w 185"/>
              <a:gd name="T3" fmla="*/ 242 h 242"/>
              <a:gd name="T4" fmla="*/ 0 w 185"/>
              <a:gd name="T5" fmla="*/ 82 h 242"/>
              <a:gd name="T6" fmla="*/ 185 w 185"/>
              <a:gd name="T7" fmla="*/ 0 h 242"/>
              <a:gd name="T8" fmla="*/ 185 w 185"/>
              <a:gd name="T9" fmla="*/ 93 h 242"/>
              <a:gd name="T10" fmla="*/ 185 w 185"/>
              <a:gd name="T11" fmla="*/ 93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5" h="242">
                <a:moveTo>
                  <a:pt x="185" y="93"/>
                </a:moveTo>
                <a:lnTo>
                  <a:pt x="0" y="242"/>
                </a:lnTo>
                <a:lnTo>
                  <a:pt x="0" y="82"/>
                </a:lnTo>
                <a:lnTo>
                  <a:pt x="185" y="0"/>
                </a:lnTo>
                <a:lnTo>
                  <a:pt x="185" y="93"/>
                </a:lnTo>
                <a:lnTo>
                  <a:pt x="185" y="93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reeform 49"/>
          <p:cNvSpPr/>
          <p:nvPr/>
        </p:nvSpPr>
        <p:spPr bwMode="auto">
          <a:xfrm rot="19825221">
            <a:off x="4965700" y="3522663"/>
            <a:ext cx="992188" cy="885825"/>
          </a:xfrm>
          <a:custGeom>
            <a:avLst/>
            <a:gdLst>
              <a:gd name="T0" fmla="*/ 0 w 185"/>
              <a:gd name="T1" fmla="*/ 5 h 165"/>
              <a:gd name="T2" fmla="*/ 0 w 185"/>
              <a:gd name="T3" fmla="*/ 165 h 165"/>
              <a:gd name="T4" fmla="*/ 185 w 185"/>
              <a:gd name="T5" fmla="*/ 93 h 165"/>
              <a:gd name="T6" fmla="*/ 185 w 185"/>
              <a:gd name="T7" fmla="*/ 0 h 165"/>
              <a:gd name="T8" fmla="*/ 0 w 185"/>
              <a:gd name="T9" fmla="*/ 5 h 165"/>
              <a:gd name="T10" fmla="*/ 0 w 185"/>
              <a:gd name="T11" fmla="*/ 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5" h="165">
                <a:moveTo>
                  <a:pt x="0" y="5"/>
                </a:moveTo>
                <a:lnTo>
                  <a:pt x="0" y="165"/>
                </a:lnTo>
                <a:lnTo>
                  <a:pt x="185" y="93"/>
                </a:lnTo>
                <a:lnTo>
                  <a:pt x="185" y="0"/>
                </a:lnTo>
                <a:lnTo>
                  <a:pt x="0" y="5"/>
                </a:lnTo>
                <a:lnTo>
                  <a:pt x="0" y="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reeform 50"/>
          <p:cNvSpPr/>
          <p:nvPr/>
        </p:nvSpPr>
        <p:spPr bwMode="auto">
          <a:xfrm rot="19825221">
            <a:off x="4498975" y="2703513"/>
            <a:ext cx="992188" cy="879475"/>
          </a:xfrm>
          <a:custGeom>
            <a:avLst/>
            <a:gdLst>
              <a:gd name="T0" fmla="*/ 0 w 185"/>
              <a:gd name="T1" fmla="*/ 160 h 164"/>
              <a:gd name="T2" fmla="*/ 0 w 185"/>
              <a:gd name="T3" fmla="*/ 0 h 164"/>
              <a:gd name="T4" fmla="*/ 185 w 185"/>
              <a:gd name="T5" fmla="*/ 71 h 164"/>
              <a:gd name="T6" fmla="*/ 185 w 185"/>
              <a:gd name="T7" fmla="*/ 164 h 164"/>
              <a:gd name="T8" fmla="*/ 0 w 185"/>
              <a:gd name="T9" fmla="*/ 160 h 164"/>
              <a:gd name="T10" fmla="*/ 0 w 185"/>
              <a:gd name="T11" fmla="*/ 16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5" h="164">
                <a:moveTo>
                  <a:pt x="0" y="160"/>
                </a:moveTo>
                <a:lnTo>
                  <a:pt x="0" y="0"/>
                </a:lnTo>
                <a:lnTo>
                  <a:pt x="185" y="71"/>
                </a:lnTo>
                <a:lnTo>
                  <a:pt x="185" y="164"/>
                </a:lnTo>
                <a:lnTo>
                  <a:pt x="0" y="160"/>
                </a:lnTo>
                <a:lnTo>
                  <a:pt x="0" y="16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7" name="Freeform 51"/>
          <p:cNvSpPr/>
          <p:nvPr/>
        </p:nvSpPr>
        <p:spPr>
          <a:xfrm rot="-1774779">
            <a:off x="4970463" y="1306513"/>
            <a:ext cx="2439987" cy="933450"/>
          </a:xfrm>
          <a:custGeom>
            <a:avLst/>
            <a:gdLst/>
            <a:ahLst/>
            <a:cxnLst>
              <a:cxn ang="0">
                <a:pos x="1539414" y="0"/>
              </a:cxn>
              <a:cxn ang="0">
                <a:pos x="1539414" y="434469"/>
              </a:cxn>
              <a:cxn ang="0">
                <a:pos x="0" y="434469"/>
              </a:cxn>
              <a:cxn ang="0">
                <a:pos x="0" y="933303"/>
              </a:cxn>
              <a:cxn ang="0">
                <a:pos x="1539414" y="933303"/>
              </a:cxn>
              <a:cxn ang="0">
                <a:pos x="2440535" y="933303"/>
              </a:cxn>
              <a:cxn ang="0">
                <a:pos x="1539414" y="0"/>
              </a:cxn>
            </a:cxnLst>
            <a:pathLst>
              <a:path w="455" h="174">
                <a:moveTo>
                  <a:pt x="287" y="0"/>
                </a:moveTo>
                <a:lnTo>
                  <a:pt x="287" y="81"/>
                </a:lnTo>
                <a:lnTo>
                  <a:pt x="0" y="81"/>
                </a:lnTo>
                <a:lnTo>
                  <a:pt x="0" y="174"/>
                </a:lnTo>
                <a:lnTo>
                  <a:pt x="287" y="174"/>
                </a:lnTo>
                <a:lnTo>
                  <a:pt x="455" y="174"/>
                </a:lnTo>
                <a:lnTo>
                  <a:pt x="287" y="0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278" name="Freeform 52"/>
          <p:cNvSpPr/>
          <p:nvPr/>
        </p:nvSpPr>
        <p:spPr>
          <a:xfrm rot="-1774779">
            <a:off x="6027738" y="3162300"/>
            <a:ext cx="2441575" cy="949325"/>
          </a:xfrm>
          <a:custGeom>
            <a:avLst/>
            <a:gdLst/>
            <a:ahLst/>
            <a:cxnLst>
              <a:cxn ang="0">
                <a:pos x="2440535" y="0"/>
              </a:cxn>
              <a:cxn ang="0">
                <a:pos x="1539414" y="0"/>
              </a:cxn>
              <a:cxn ang="0">
                <a:pos x="0" y="0"/>
              </a:cxn>
              <a:cxn ang="0">
                <a:pos x="0" y="498835"/>
              </a:cxn>
              <a:cxn ang="0">
                <a:pos x="1539414" y="498835"/>
              </a:cxn>
              <a:cxn ang="0">
                <a:pos x="1539414" y="949395"/>
              </a:cxn>
              <a:cxn ang="0">
                <a:pos x="2440535" y="0"/>
              </a:cxn>
            </a:cxnLst>
            <a:pathLst>
              <a:path w="455" h="177">
                <a:moveTo>
                  <a:pt x="455" y="0"/>
                </a:moveTo>
                <a:lnTo>
                  <a:pt x="287" y="0"/>
                </a:lnTo>
                <a:lnTo>
                  <a:pt x="0" y="0"/>
                </a:lnTo>
                <a:lnTo>
                  <a:pt x="0" y="93"/>
                </a:lnTo>
                <a:lnTo>
                  <a:pt x="287" y="93"/>
                </a:lnTo>
                <a:lnTo>
                  <a:pt x="287" y="177"/>
                </a:lnTo>
                <a:lnTo>
                  <a:pt x="455" y="0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279" name="Freeform 53"/>
          <p:cNvSpPr/>
          <p:nvPr/>
        </p:nvSpPr>
        <p:spPr>
          <a:xfrm rot="-1774779">
            <a:off x="5603875" y="2566988"/>
            <a:ext cx="2987675" cy="498475"/>
          </a:xfrm>
          <a:custGeom>
            <a:avLst/>
            <a:gdLst/>
            <a:ahLst/>
            <a:cxnLst>
              <a:cxn ang="0">
                <a:pos x="1538318" y="0"/>
              </a:cxn>
              <a:cxn ang="0">
                <a:pos x="0" y="0"/>
              </a:cxn>
              <a:cxn ang="0">
                <a:pos x="0" y="498836"/>
              </a:cxn>
              <a:cxn ang="0">
                <a:pos x="1538318" y="498836"/>
              </a:cxn>
              <a:cxn ang="0">
                <a:pos x="2504535" y="498836"/>
              </a:cxn>
              <a:cxn ang="0">
                <a:pos x="2987643" y="0"/>
              </a:cxn>
              <a:cxn ang="0">
                <a:pos x="1538318" y="0"/>
              </a:cxn>
            </a:cxnLst>
            <a:pathLst>
              <a:path w="235" h="39">
                <a:moveTo>
                  <a:pt x="121" y="0"/>
                </a:moveTo>
                <a:cubicBezTo>
                  <a:pt x="81" y="0"/>
                  <a:pt x="41" y="0"/>
                  <a:pt x="0" y="0"/>
                </a:cubicBezTo>
                <a:cubicBezTo>
                  <a:pt x="0" y="13"/>
                  <a:pt x="0" y="26"/>
                  <a:pt x="0" y="39"/>
                </a:cubicBezTo>
                <a:cubicBezTo>
                  <a:pt x="41" y="39"/>
                  <a:pt x="81" y="39"/>
                  <a:pt x="121" y="39"/>
                </a:cubicBezTo>
                <a:cubicBezTo>
                  <a:pt x="147" y="39"/>
                  <a:pt x="172" y="39"/>
                  <a:pt x="197" y="39"/>
                </a:cubicBezTo>
                <a:cubicBezTo>
                  <a:pt x="235" y="0"/>
                  <a:pt x="235" y="0"/>
                  <a:pt x="235" y="0"/>
                </a:cubicBezTo>
                <a:cubicBezTo>
                  <a:pt x="197" y="0"/>
                  <a:pt x="159" y="0"/>
                  <a:pt x="121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280" name="Freeform 54"/>
          <p:cNvSpPr/>
          <p:nvPr/>
        </p:nvSpPr>
        <p:spPr>
          <a:xfrm rot="-1774779">
            <a:off x="5326063" y="2076450"/>
            <a:ext cx="2987675" cy="498475"/>
          </a:xfrm>
          <a:custGeom>
            <a:avLst/>
            <a:gdLst/>
            <a:ahLst/>
            <a:cxnLst>
              <a:cxn ang="0">
                <a:pos x="2504535" y="0"/>
              </a:cxn>
              <a:cxn ang="0">
                <a:pos x="1538318" y="0"/>
              </a:cxn>
              <a:cxn ang="0">
                <a:pos x="1538318" y="0"/>
              </a:cxn>
              <a:cxn ang="0">
                <a:pos x="0" y="0"/>
              </a:cxn>
              <a:cxn ang="0">
                <a:pos x="0" y="498836"/>
              </a:cxn>
              <a:cxn ang="0">
                <a:pos x="1538318" y="498836"/>
              </a:cxn>
              <a:cxn ang="0">
                <a:pos x="1538318" y="498836"/>
              </a:cxn>
              <a:cxn ang="0">
                <a:pos x="2987643" y="498836"/>
              </a:cxn>
              <a:cxn ang="0">
                <a:pos x="2504535" y="0"/>
              </a:cxn>
            </a:cxnLst>
            <a:pathLst>
              <a:path w="235" h="39">
                <a:moveTo>
                  <a:pt x="197" y="0"/>
                </a:moveTo>
                <a:cubicBezTo>
                  <a:pt x="172" y="0"/>
                  <a:pt x="147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81" y="0"/>
                  <a:pt x="41" y="0"/>
                  <a:pt x="0" y="0"/>
                </a:cubicBezTo>
                <a:cubicBezTo>
                  <a:pt x="0" y="13"/>
                  <a:pt x="0" y="26"/>
                  <a:pt x="0" y="39"/>
                </a:cubicBezTo>
                <a:cubicBezTo>
                  <a:pt x="41" y="39"/>
                  <a:pt x="81" y="39"/>
                  <a:pt x="121" y="39"/>
                </a:cubicBezTo>
                <a:cubicBezTo>
                  <a:pt x="121" y="39"/>
                  <a:pt x="121" y="39"/>
                  <a:pt x="121" y="39"/>
                </a:cubicBezTo>
                <a:cubicBezTo>
                  <a:pt x="159" y="39"/>
                  <a:pt x="197" y="39"/>
                  <a:pt x="235" y="39"/>
                </a:cubicBezTo>
                <a:lnTo>
                  <a:pt x="197" y="0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1283" name="文本框 20"/>
          <p:cNvSpPr txBox="1"/>
          <p:nvPr/>
        </p:nvSpPr>
        <p:spPr>
          <a:xfrm rot="-1776473">
            <a:off x="2546350" y="5504180"/>
            <a:ext cx="312674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Advanced Power Query  transformations</a:t>
            </a:r>
            <a:endParaRPr lang="en-US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84" name="文本框 21"/>
          <p:cNvSpPr txBox="1"/>
          <p:nvPr/>
        </p:nvSpPr>
        <p:spPr>
          <a:xfrm rot="-1776473">
            <a:off x="-5715" y="4281805"/>
            <a:ext cx="470662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Building dashboards with storytelling in mind</a:t>
            </a:r>
            <a:endParaRPr lang="en-US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85" name="文本框 22"/>
          <p:cNvSpPr txBox="1"/>
          <p:nvPr/>
        </p:nvSpPr>
        <p:spPr>
          <a:xfrm rot="-1776473">
            <a:off x="450850" y="5146675"/>
            <a:ext cx="4572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Thinking like a stakeholder, not just an analyst</a:t>
            </a:r>
            <a:endParaRPr lang="en-US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86" name="文本框 23"/>
          <p:cNvSpPr txBox="1"/>
          <p:nvPr/>
        </p:nvSpPr>
        <p:spPr>
          <a:xfrm rot="-1776473">
            <a:off x="-95250" y="3386455"/>
            <a:ext cx="413258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Clarity-first reporting instead of just “pretty visuals</a:t>
            </a:r>
            <a:endParaRPr lang="en-US" alt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287" name="文本框 24"/>
          <p:cNvSpPr txBox="1"/>
          <p:nvPr/>
        </p:nvSpPr>
        <p:spPr>
          <a:xfrm rot="-1776473">
            <a:off x="6118225" y="1490663"/>
            <a:ext cx="1308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id-ID" altLang="zh-CN" dirty="0">
                <a:latin typeface="Calibri" panose="020F0502020204030204" pitchFamily="34" charset="0"/>
              </a:rPr>
              <a:t>30%</a:t>
            </a:r>
            <a:endParaRPr lang="id-ID" altLang="zh-CN" dirty="0">
              <a:latin typeface="Calibri" panose="020F0502020204030204" pitchFamily="34" charset="0"/>
            </a:endParaRPr>
          </a:p>
        </p:txBody>
      </p:sp>
      <p:sp>
        <p:nvSpPr>
          <p:cNvPr id="11288" name="文本框 25"/>
          <p:cNvSpPr txBox="1"/>
          <p:nvPr/>
        </p:nvSpPr>
        <p:spPr>
          <a:xfrm rot="-1776473">
            <a:off x="6694488" y="1833563"/>
            <a:ext cx="1308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id-ID" altLang="zh-CN" dirty="0">
                <a:latin typeface="Calibri" panose="020F0502020204030204" pitchFamily="34" charset="0"/>
              </a:rPr>
              <a:t>45%</a:t>
            </a:r>
            <a:endParaRPr lang="id-ID" altLang="zh-CN" dirty="0">
              <a:latin typeface="Calibri" panose="020F0502020204030204" pitchFamily="34" charset="0"/>
            </a:endParaRPr>
          </a:p>
        </p:txBody>
      </p:sp>
      <p:sp>
        <p:nvSpPr>
          <p:cNvPr id="11289" name="文本框 26"/>
          <p:cNvSpPr txBox="1"/>
          <p:nvPr/>
        </p:nvSpPr>
        <p:spPr>
          <a:xfrm rot="-1776473">
            <a:off x="6915150" y="2963863"/>
            <a:ext cx="130810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id-ID" altLang="zh-CN" dirty="0">
                <a:latin typeface="Calibri" panose="020F0502020204030204" pitchFamily="34" charset="0"/>
              </a:rPr>
              <a:t>37%</a:t>
            </a:r>
            <a:endParaRPr lang="id-ID" altLang="zh-CN" dirty="0">
              <a:latin typeface="Calibri" panose="020F0502020204030204" pitchFamily="34" charset="0"/>
            </a:endParaRPr>
          </a:p>
        </p:txBody>
      </p:sp>
      <p:sp>
        <p:nvSpPr>
          <p:cNvPr id="11290" name="文本框 27"/>
          <p:cNvSpPr txBox="1"/>
          <p:nvPr/>
        </p:nvSpPr>
        <p:spPr>
          <a:xfrm rot="-1776473">
            <a:off x="6967538" y="2317750"/>
            <a:ext cx="13081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id-ID" altLang="zh-CN" dirty="0">
                <a:latin typeface="Calibri" panose="020F0502020204030204" pitchFamily="34" charset="0"/>
              </a:rPr>
              <a:t>43%</a:t>
            </a:r>
            <a:endParaRPr lang="id-ID" altLang="zh-CN" dirty="0">
              <a:latin typeface="Calibri" panose="020F0502020204030204" pitchFamily="34" charset="0"/>
            </a:endParaRPr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What I Learned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5"/>
          <p:cNvSpPr/>
          <p:nvPr>
            <p:custDataLst>
              <p:tags r:id="rId2"/>
            </p:custDataLst>
          </p:nvPr>
        </p:nvSpPr>
        <p:spPr>
          <a:xfrm>
            <a:off x="4090988" y="3421063"/>
            <a:ext cx="2182813" cy="1998663"/>
          </a:xfrm>
          <a:custGeom>
            <a:avLst/>
            <a:gdLst>
              <a:gd name="connsiteX0" fmla="*/ 338558 w 1514476"/>
              <a:gd name="connsiteY0" fmla="*/ 0 h 1387702"/>
              <a:gd name="connsiteX1" fmla="*/ 462487 w 1514476"/>
              <a:gd name="connsiteY1" fmla="*/ 67267 h 1387702"/>
              <a:gd name="connsiteX2" fmla="*/ 757238 w 1514476"/>
              <a:gd name="connsiteY2" fmla="*/ 126774 h 1387702"/>
              <a:gd name="connsiteX3" fmla="*/ 1051989 w 1514476"/>
              <a:gd name="connsiteY3" fmla="*/ 67267 h 1387702"/>
              <a:gd name="connsiteX4" fmla="*/ 1175919 w 1514476"/>
              <a:gd name="connsiteY4" fmla="*/ 0 h 1387702"/>
              <a:gd name="connsiteX5" fmla="*/ 1180617 w 1514476"/>
              <a:gd name="connsiteY5" fmla="*/ 2551 h 1387702"/>
              <a:gd name="connsiteX6" fmla="*/ 1514476 w 1514476"/>
              <a:gd name="connsiteY6" fmla="*/ 630464 h 1387702"/>
              <a:gd name="connsiteX7" fmla="*/ 757238 w 1514476"/>
              <a:gd name="connsiteY7" fmla="*/ 1387702 h 1387702"/>
              <a:gd name="connsiteX8" fmla="*/ 0 w 1514476"/>
              <a:gd name="connsiteY8" fmla="*/ 630464 h 1387702"/>
              <a:gd name="connsiteX9" fmla="*/ 333859 w 1514476"/>
              <a:gd name="connsiteY9" fmla="*/ 2551 h 138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4476" h="1387702">
                <a:moveTo>
                  <a:pt x="338558" y="0"/>
                </a:moveTo>
                <a:lnTo>
                  <a:pt x="462487" y="67267"/>
                </a:lnTo>
                <a:cubicBezTo>
                  <a:pt x="553082" y="105585"/>
                  <a:pt x="652685" y="126774"/>
                  <a:pt x="757238" y="126774"/>
                </a:cubicBezTo>
                <a:cubicBezTo>
                  <a:pt x="861791" y="126774"/>
                  <a:pt x="961395" y="105585"/>
                  <a:pt x="1051989" y="67267"/>
                </a:cubicBezTo>
                <a:lnTo>
                  <a:pt x="1175919" y="0"/>
                </a:lnTo>
                <a:lnTo>
                  <a:pt x="1180617" y="2551"/>
                </a:lnTo>
                <a:cubicBezTo>
                  <a:pt x="1382044" y="138632"/>
                  <a:pt x="1514476" y="369082"/>
                  <a:pt x="1514476" y="630464"/>
                </a:cubicBezTo>
                <a:cubicBezTo>
                  <a:pt x="1514476" y="1048675"/>
                  <a:pt x="1175449" y="1387702"/>
                  <a:pt x="757238" y="1387702"/>
                </a:cubicBezTo>
                <a:cubicBezTo>
                  <a:pt x="339027" y="1387702"/>
                  <a:pt x="0" y="1048675"/>
                  <a:pt x="0" y="630464"/>
                </a:cubicBezTo>
                <a:cubicBezTo>
                  <a:pt x="0" y="369082"/>
                  <a:pt x="132433" y="138632"/>
                  <a:pt x="333859" y="25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/>
          <p:nvPr>
            <p:custDataLst>
              <p:tags r:id="rId3"/>
            </p:custDataLst>
          </p:nvPr>
        </p:nvSpPr>
        <p:spPr>
          <a:xfrm>
            <a:off x="4098925" y="1423988"/>
            <a:ext cx="1974850" cy="2182813"/>
          </a:xfrm>
          <a:custGeom>
            <a:avLst/>
            <a:gdLst>
              <a:gd name="connsiteX0" fmla="*/ 757238 w 1371601"/>
              <a:gd name="connsiteY0" fmla="*/ 0 h 1514476"/>
              <a:gd name="connsiteX1" fmla="*/ 1292686 w 1371601"/>
              <a:gd name="connsiteY1" fmla="*/ 221790 h 1514476"/>
              <a:gd name="connsiteX2" fmla="*/ 1371601 w 1371601"/>
              <a:gd name="connsiteY2" fmla="*/ 317435 h 1514476"/>
              <a:gd name="connsiteX3" fmla="*/ 1358050 w 1371601"/>
              <a:gd name="connsiteY3" fmla="*/ 333859 h 1514476"/>
              <a:gd name="connsiteX4" fmla="*/ 1228725 w 1371601"/>
              <a:gd name="connsiteY4" fmla="*/ 757238 h 1514476"/>
              <a:gd name="connsiteX5" fmla="*/ 1358050 w 1371601"/>
              <a:gd name="connsiteY5" fmla="*/ 1180617 h 1514476"/>
              <a:gd name="connsiteX6" fmla="*/ 1371601 w 1371601"/>
              <a:gd name="connsiteY6" fmla="*/ 1197041 h 1514476"/>
              <a:gd name="connsiteX7" fmla="*/ 1292686 w 1371601"/>
              <a:gd name="connsiteY7" fmla="*/ 1292686 h 1514476"/>
              <a:gd name="connsiteX8" fmla="*/ 757238 w 1371601"/>
              <a:gd name="connsiteY8" fmla="*/ 1514476 h 1514476"/>
              <a:gd name="connsiteX9" fmla="*/ 0 w 1371601"/>
              <a:gd name="connsiteY9" fmla="*/ 757238 h 1514476"/>
              <a:gd name="connsiteX10" fmla="*/ 757238 w 1371601"/>
              <a:gd name="connsiteY10" fmla="*/ 0 h 151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601" h="1514476">
                <a:moveTo>
                  <a:pt x="757238" y="0"/>
                </a:moveTo>
                <a:cubicBezTo>
                  <a:pt x="966344" y="0"/>
                  <a:pt x="1155653" y="84757"/>
                  <a:pt x="1292686" y="221790"/>
                </a:cubicBezTo>
                <a:lnTo>
                  <a:pt x="1371601" y="317435"/>
                </a:lnTo>
                <a:lnTo>
                  <a:pt x="1358050" y="333859"/>
                </a:lnTo>
                <a:cubicBezTo>
                  <a:pt x="1276401" y="454715"/>
                  <a:pt x="1228725" y="600409"/>
                  <a:pt x="1228725" y="757238"/>
                </a:cubicBezTo>
                <a:cubicBezTo>
                  <a:pt x="1228725" y="914067"/>
                  <a:pt x="1276401" y="1059761"/>
                  <a:pt x="1358050" y="1180617"/>
                </a:cubicBezTo>
                <a:lnTo>
                  <a:pt x="1371601" y="1197041"/>
                </a:lnTo>
                <a:lnTo>
                  <a:pt x="1292686" y="1292686"/>
                </a:lnTo>
                <a:cubicBezTo>
                  <a:pt x="1155653" y="1429719"/>
                  <a:pt x="966344" y="1514476"/>
                  <a:pt x="757238" y="1514476"/>
                </a:cubicBezTo>
                <a:cubicBezTo>
                  <a:pt x="339027" y="1514476"/>
                  <a:pt x="0" y="1175449"/>
                  <a:pt x="0" y="757238"/>
                </a:cubicBezTo>
                <a:cubicBezTo>
                  <a:pt x="0" y="339027"/>
                  <a:pt x="339027" y="0"/>
                  <a:pt x="757238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8"/>
          <p:cNvSpPr/>
          <p:nvPr>
            <p:custDataLst>
              <p:tags r:id="rId4"/>
            </p:custDataLst>
          </p:nvPr>
        </p:nvSpPr>
        <p:spPr>
          <a:xfrm>
            <a:off x="5875338" y="1422400"/>
            <a:ext cx="2181225" cy="1998663"/>
          </a:xfrm>
          <a:custGeom>
            <a:avLst/>
            <a:gdLst>
              <a:gd name="connsiteX0" fmla="*/ 757238 w 1514476"/>
              <a:gd name="connsiteY0" fmla="*/ 0 h 1387702"/>
              <a:gd name="connsiteX1" fmla="*/ 1514476 w 1514476"/>
              <a:gd name="connsiteY1" fmla="*/ 757238 h 1387702"/>
              <a:gd name="connsiteX2" fmla="*/ 1180617 w 1514476"/>
              <a:gd name="connsiteY2" fmla="*/ 1385152 h 1387702"/>
              <a:gd name="connsiteX3" fmla="*/ 1175919 w 1514476"/>
              <a:gd name="connsiteY3" fmla="*/ 1387702 h 1387702"/>
              <a:gd name="connsiteX4" fmla="*/ 1051989 w 1514476"/>
              <a:gd name="connsiteY4" fmla="*/ 1320436 h 1387702"/>
              <a:gd name="connsiteX5" fmla="*/ 757238 w 1514476"/>
              <a:gd name="connsiteY5" fmla="*/ 1260928 h 1387702"/>
              <a:gd name="connsiteX6" fmla="*/ 462487 w 1514476"/>
              <a:gd name="connsiteY6" fmla="*/ 1320436 h 1387702"/>
              <a:gd name="connsiteX7" fmla="*/ 338558 w 1514476"/>
              <a:gd name="connsiteY7" fmla="*/ 1387702 h 1387702"/>
              <a:gd name="connsiteX8" fmla="*/ 333859 w 1514476"/>
              <a:gd name="connsiteY8" fmla="*/ 1385152 h 1387702"/>
              <a:gd name="connsiteX9" fmla="*/ 0 w 1514476"/>
              <a:gd name="connsiteY9" fmla="*/ 757238 h 1387702"/>
              <a:gd name="connsiteX10" fmla="*/ 757238 w 1514476"/>
              <a:gd name="connsiteY10" fmla="*/ 0 h 138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14476" h="1387702">
                <a:moveTo>
                  <a:pt x="757238" y="0"/>
                </a:moveTo>
                <a:cubicBezTo>
                  <a:pt x="1175449" y="0"/>
                  <a:pt x="1514476" y="339027"/>
                  <a:pt x="1514476" y="757238"/>
                </a:cubicBezTo>
                <a:cubicBezTo>
                  <a:pt x="1514476" y="1018620"/>
                  <a:pt x="1382044" y="1249071"/>
                  <a:pt x="1180617" y="1385152"/>
                </a:cubicBezTo>
                <a:lnTo>
                  <a:pt x="1175919" y="1387702"/>
                </a:lnTo>
                <a:lnTo>
                  <a:pt x="1051989" y="1320436"/>
                </a:lnTo>
                <a:cubicBezTo>
                  <a:pt x="961395" y="1282117"/>
                  <a:pt x="861791" y="1260928"/>
                  <a:pt x="757238" y="1260928"/>
                </a:cubicBezTo>
                <a:cubicBezTo>
                  <a:pt x="652686" y="1260928"/>
                  <a:pt x="553082" y="1282117"/>
                  <a:pt x="462487" y="1320436"/>
                </a:cubicBezTo>
                <a:lnTo>
                  <a:pt x="338558" y="1387702"/>
                </a:lnTo>
                <a:lnTo>
                  <a:pt x="333859" y="1385152"/>
                </a:lnTo>
                <a:cubicBezTo>
                  <a:pt x="132433" y="1249071"/>
                  <a:pt x="0" y="1018620"/>
                  <a:pt x="0" y="757238"/>
                </a:cubicBezTo>
                <a:cubicBezTo>
                  <a:pt x="0" y="339027"/>
                  <a:pt x="339027" y="0"/>
                  <a:pt x="757238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任意多边形 9"/>
          <p:cNvSpPr/>
          <p:nvPr>
            <p:custDataLst>
              <p:tags r:id="rId5"/>
            </p:custDataLst>
          </p:nvPr>
        </p:nvSpPr>
        <p:spPr>
          <a:xfrm>
            <a:off x="6073775" y="3233738"/>
            <a:ext cx="1976438" cy="2181225"/>
          </a:xfrm>
          <a:custGeom>
            <a:avLst/>
            <a:gdLst>
              <a:gd name="connsiteX0" fmla="*/ 614362 w 1371600"/>
              <a:gd name="connsiteY0" fmla="*/ 0 h 1514476"/>
              <a:gd name="connsiteX1" fmla="*/ 1371600 w 1371600"/>
              <a:gd name="connsiteY1" fmla="*/ 757238 h 1514476"/>
              <a:gd name="connsiteX2" fmla="*/ 614362 w 1371600"/>
              <a:gd name="connsiteY2" fmla="*/ 1514476 h 1514476"/>
              <a:gd name="connsiteX3" fmla="*/ 78914 w 1371600"/>
              <a:gd name="connsiteY3" fmla="*/ 1292686 h 1514476"/>
              <a:gd name="connsiteX4" fmla="*/ 0 w 1371600"/>
              <a:gd name="connsiteY4" fmla="*/ 1197041 h 1514476"/>
              <a:gd name="connsiteX5" fmla="*/ 13551 w 1371600"/>
              <a:gd name="connsiteY5" fmla="*/ 1180617 h 1514476"/>
              <a:gd name="connsiteX6" fmla="*/ 142875 w 1371600"/>
              <a:gd name="connsiteY6" fmla="*/ 757238 h 1514476"/>
              <a:gd name="connsiteX7" fmla="*/ 13551 w 1371600"/>
              <a:gd name="connsiteY7" fmla="*/ 333859 h 1514476"/>
              <a:gd name="connsiteX8" fmla="*/ 0 w 1371600"/>
              <a:gd name="connsiteY8" fmla="*/ 317435 h 1514476"/>
              <a:gd name="connsiteX9" fmla="*/ 78914 w 1371600"/>
              <a:gd name="connsiteY9" fmla="*/ 221790 h 1514476"/>
              <a:gd name="connsiteX10" fmla="*/ 614362 w 1371600"/>
              <a:gd name="connsiteY10" fmla="*/ 0 h 1514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1600" h="1514476">
                <a:moveTo>
                  <a:pt x="614362" y="0"/>
                </a:moveTo>
                <a:cubicBezTo>
                  <a:pt x="1032573" y="0"/>
                  <a:pt x="1371600" y="339027"/>
                  <a:pt x="1371600" y="757238"/>
                </a:cubicBezTo>
                <a:cubicBezTo>
                  <a:pt x="1371600" y="1175449"/>
                  <a:pt x="1032573" y="1514476"/>
                  <a:pt x="614362" y="1514476"/>
                </a:cubicBezTo>
                <a:cubicBezTo>
                  <a:pt x="405257" y="1514476"/>
                  <a:pt x="215947" y="1429720"/>
                  <a:pt x="78914" y="1292686"/>
                </a:cubicBezTo>
                <a:lnTo>
                  <a:pt x="0" y="1197041"/>
                </a:lnTo>
                <a:lnTo>
                  <a:pt x="13551" y="1180617"/>
                </a:lnTo>
                <a:cubicBezTo>
                  <a:pt x="95200" y="1059761"/>
                  <a:pt x="142875" y="914067"/>
                  <a:pt x="142875" y="757238"/>
                </a:cubicBezTo>
                <a:cubicBezTo>
                  <a:pt x="142875" y="600409"/>
                  <a:pt x="95200" y="454715"/>
                  <a:pt x="13551" y="333859"/>
                </a:cubicBezTo>
                <a:lnTo>
                  <a:pt x="0" y="317435"/>
                </a:lnTo>
                <a:lnTo>
                  <a:pt x="78914" y="221790"/>
                </a:lnTo>
                <a:cubicBezTo>
                  <a:pt x="215947" y="84757"/>
                  <a:pt x="405257" y="0"/>
                  <a:pt x="614362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4585" name="组合 17"/>
          <p:cNvGrpSpPr/>
          <p:nvPr>
            <p:custDataLst>
              <p:tags r:id="rId6"/>
            </p:custDataLst>
          </p:nvPr>
        </p:nvGrpSpPr>
        <p:grpSpPr>
          <a:xfrm>
            <a:off x="1582738" y="1687891"/>
            <a:ext cx="1879600" cy="1442319"/>
            <a:chOff x="1582894" y="1688354"/>
            <a:chExt cx="1879006" cy="1442261"/>
          </a:xfrm>
        </p:grpSpPr>
        <p:sp>
          <p:nvSpPr>
            <p:cNvPr id="24610" name="文本框 20"/>
            <p:cNvSpPr txBox="1"/>
            <p:nvPr>
              <p:custDataLst>
                <p:tags r:id="rId7"/>
              </p:custDataLst>
            </p:nvPr>
          </p:nvSpPr>
          <p:spPr>
            <a:xfrm>
              <a:off x="1582894" y="2347057"/>
              <a:ext cx="1769451" cy="78355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en-US" sz="15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Handling inconsistent &amp; missing data</a:t>
              </a:r>
              <a:endParaRPr lang="en-US" altLang="en-US" sz="1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4" name="直接连接符 13"/>
            <p:cNvCxnSpPr/>
            <p:nvPr>
              <p:custDataLst>
                <p:tags r:id="rId8"/>
              </p:custDataLst>
            </p:nvPr>
          </p:nvCxnSpPr>
          <p:spPr>
            <a:xfrm>
              <a:off x="1582894" y="2219766"/>
              <a:ext cx="18790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12" name="文本框 22"/>
            <p:cNvSpPr txBox="1"/>
            <p:nvPr>
              <p:custDataLst>
                <p:tags r:id="rId9"/>
              </p:custDataLst>
            </p:nvPr>
          </p:nvSpPr>
          <p:spPr>
            <a:xfrm>
              <a:off x="1596021" y="1688354"/>
              <a:ext cx="626480" cy="4603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  <a:endParaRPr lang="en-US" altLang="zh-CN" sz="2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4586" name="组合 23"/>
          <p:cNvGrpSpPr/>
          <p:nvPr>
            <p:custDataLst>
              <p:tags r:id="rId10"/>
            </p:custDataLst>
          </p:nvPr>
        </p:nvGrpSpPr>
        <p:grpSpPr>
          <a:xfrm>
            <a:off x="1595438" y="3564316"/>
            <a:ext cx="1879600" cy="1442320"/>
            <a:chOff x="1582894" y="1688354"/>
            <a:chExt cx="1879006" cy="1442261"/>
          </a:xfrm>
        </p:grpSpPr>
        <p:sp>
          <p:nvSpPr>
            <p:cNvPr id="24606" name="文本框 25"/>
            <p:cNvSpPr txBox="1"/>
            <p:nvPr>
              <p:custDataLst>
                <p:tags r:id="rId11"/>
              </p:custDataLst>
            </p:nvPr>
          </p:nvSpPr>
          <p:spPr>
            <a:xfrm>
              <a:off x="1582894" y="2347057"/>
              <a:ext cx="1769451" cy="78355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en-US" sz="15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Optimizing pivot performance on 5000+ rows</a:t>
              </a:r>
              <a:endParaRPr lang="en-US" altLang="en-US" sz="1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9" name="直接连接符 18"/>
            <p:cNvCxnSpPr/>
            <p:nvPr>
              <p:custDataLst>
                <p:tags r:id="rId12"/>
              </p:custDataLst>
            </p:nvPr>
          </p:nvCxnSpPr>
          <p:spPr>
            <a:xfrm>
              <a:off x="1582894" y="2219766"/>
              <a:ext cx="187900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08" name="文本框 27"/>
            <p:cNvSpPr txBox="1"/>
            <p:nvPr>
              <p:custDataLst>
                <p:tags r:id="rId13"/>
              </p:custDataLst>
            </p:nvPr>
          </p:nvSpPr>
          <p:spPr>
            <a:xfrm>
              <a:off x="1596021" y="1688354"/>
              <a:ext cx="626480" cy="4603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02</a:t>
              </a:r>
              <a:endParaRPr lang="en-US" altLang="zh-CN" sz="2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4587" name="组合 28"/>
          <p:cNvGrpSpPr/>
          <p:nvPr>
            <p:custDataLst>
              <p:tags r:id="rId14"/>
            </p:custDataLst>
          </p:nvPr>
        </p:nvGrpSpPr>
        <p:grpSpPr>
          <a:xfrm>
            <a:off x="8509000" y="1691066"/>
            <a:ext cx="1879601" cy="1442319"/>
            <a:chOff x="1582894" y="1688354"/>
            <a:chExt cx="1879005" cy="1442261"/>
          </a:xfrm>
        </p:grpSpPr>
        <p:sp>
          <p:nvSpPr>
            <p:cNvPr id="24602" name="文本框 30"/>
            <p:cNvSpPr txBox="1"/>
            <p:nvPr>
              <p:custDataLst>
                <p:tags r:id="rId15"/>
              </p:custDataLst>
            </p:nvPr>
          </p:nvSpPr>
          <p:spPr>
            <a:xfrm>
              <a:off x="1582894" y="2347057"/>
              <a:ext cx="1769451" cy="78355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en-US" sz="15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Designing for clarity instead of clutter</a:t>
              </a:r>
              <a:endParaRPr lang="en-US" altLang="en-US" sz="1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6"/>
              </p:custDataLst>
            </p:nvPr>
          </p:nvCxnSpPr>
          <p:spPr>
            <a:xfrm>
              <a:off x="1582894" y="2219766"/>
              <a:ext cx="187900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04" name="文本框 32"/>
            <p:cNvSpPr txBox="1"/>
            <p:nvPr>
              <p:custDataLst>
                <p:tags r:id="rId17"/>
              </p:custDataLst>
            </p:nvPr>
          </p:nvSpPr>
          <p:spPr>
            <a:xfrm>
              <a:off x="1596021" y="1688354"/>
              <a:ext cx="626480" cy="4603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03</a:t>
              </a:r>
              <a:endParaRPr lang="en-US" altLang="zh-CN" sz="2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4588" name="组合 33"/>
          <p:cNvGrpSpPr/>
          <p:nvPr>
            <p:custDataLst>
              <p:tags r:id="rId18"/>
            </p:custDataLst>
          </p:nvPr>
        </p:nvGrpSpPr>
        <p:grpSpPr>
          <a:xfrm>
            <a:off x="8509000" y="3557966"/>
            <a:ext cx="1879601" cy="1442320"/>
            <a:chOff x="1582894" y="1688354"/>
            <a:chExt cx="1879005" cy="1442261"/>
          </a:xfrm>
        </p:grpSpPr>
        <p:sp>
          <p:nvSpPr>
            <p:cNvPr id="24598" name="文本框 35"/>
            <p:cNvSpPr txBox="1"/>
            <p:nvPr>
              <p:custDataLst>
                <p:tags r:id="rId19"/>
              </p:custDataLst>
            </p:nvPr>
          </p:nvSpPr>
          <p:spPr>
            <a:xfrm>
              <a:off x="1582894" y="2347057"/>
              <a:ext cx="1769451" cy="78355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en-US" sz="15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Choosing the right chart for the right story</a:t>
              </a:r>
              <a:endParaRPr lang="en-US" altLang="en-US" sz="1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9" name="直接连接符 28"/>
            <p:cNvCxnSpPr/>
            <p:nvPr>
              <p:custDataLst>
                <p:tags r:id="rId20"/>
              </p:custDataLst>
            </p:nvPr>
          </p:nvCxnSpPr>
          <p:spPr>
            <a:xfrm>
              <a:off x="1582894" y="2219766"/>
              <a:ext cx="187900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00" name="文本框 37"/>
            <p:cNvSpPr txBox="1"/>
            <p:nvPr>
              <p:custDataLst>
                <p:tags r:id="rId21"/>
              </p:custDataLst>
            </p:nvPr>
          </p:nvSpPr>
          <p:spPr>
            <a:xfrm>
              <a:off x="1596021" y="1688354"/>
              <a:ext cx="626480" cy="460356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</a:t>
              </a:r>
              <a:endParaRPr lang="en-US" altLang="zh-CN" sz="2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24589" name="图片 38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l="28604" t="42404" r="59135" b="47981"/>
          <a:stretch>
            <a:fillRect/>
          </a:stretch>
        </p:blipFill>
        <p:spPr>
          <a:xfrm>
            <a:off x="6691313" y="3822700"/>
            <a:ext cx="741362" cy="725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90" name="图片 39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3"/>
          <a:srcRect l="75484" t="73749" r="12254" b="16637"/>
          <a:stretch>
            <a:fillRect/>
          </a:stretch>
        </p:blipFill>
        <p:spPr>
          <a:xfrm>
            <a:off x="6569075" y="1797050"/>
            <a:ext cx="739775" cy="725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91" name="图片 40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3"/>
          <a:srcRect l="27882" t="73749" r="59856" b="16637"/>
          <a:stretch>
            <a:fillRect/>
          </a:stretch>
        </p:blipFill>
        <p:spPr>
          <a:xfrm>
            <a:off x="4803775" y="1797050"/>
            <a:ext cx="741363" cy="7254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92" name="图片 41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3"/>
          <a:srcRect l="11295" t="42212" r="76443" b="48174"/>
          <a:stretch>
            <a:fillRect/>
          </a:stretch>
        </p:blipFill>
        <p:spPr>
          <a:xfrm>
            <a:off x="4805363" y="3822700"/>
            <a:ext cx="741362" cy="725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Challenges Faced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245" name="组合 5"/>
          <p:cNvGrpSpPr/>
          <p:nvPr>
            <p:custDataLst>
              <p:tags r:id="rId2"/>
            </p:custDataLst>
          </p:nvPr>
        </p:nvGrpSpPr>
        <p:grpSpPr>
          <a:xfrm>
            <a:off x="1039813" y="1531938"/>
            <a:ext cx="2779712" cy="2678112"/>
            <a:chOff x="1878400" y="2090057"/>
            <a:chExt cx="2778560" cy="2677886"/>
          </a:xfrm>
        </p:grpSpPr>
        <p:grpSp>
          <p:nvGrpSpPr>
            <p:cNvPr id="10276" name="组合 7"/>
            <p:cNvGrpSpPr/>
            <p:nvPr/>
          </p:nvGrpSpPr>
          <p:grpSpPr>
            <a:xfrm>
              <a:off x="1878400" y="2090057"/>
              <a:ext cx="2778560" cy="2677886"/>
              <a:chOff x="2598057" y="101600"/>
              <a:chExt cx="7010401" cy="6756400"/>
            </a:xfrm>
          </p:grpSpPr>
          <p:sp>
            <p:nvSpPr>
              <p:cNvPr id="10" name="椭圆 9"/>
              <p:cNvSpPr/>
              <p:nvPr>
                <p:custDataLst>
                  <p:tags r:id="rId3"/>
                </p:custDataLst>
              </p:nvPr>
            </p:nvSpPr>
            <p:spPr>
              <a:xfrm>
                <a:off x="3904343" y="1237343"/>
                <a:ext cx="4383314" cy="438331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3113314" y="492663"/>
                <a:ext cx="5965372" cy="5965372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12" name="直接连接符 11"/>
              <p:cNvCxnSpPr/>
              <p:nvPr>
                <p:custDataLst>
                  <p:tags r:id="rId5"/>
                </p:custDataLst>
              </p:nvPr>
            </p:nvCxnSpPr>
            <p:spPr>
              <a:xfrm flipV="1">
                <a:off x="6096000" y="101600"/>
                <a:ext cx="0" cy="1770743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" name="直接连接符 12"/>
              <p:cNvCxnSpPr/>
              <p:nvPr>
                <p:custDataLst>
                  <p:tags r:id="rId6"/>
                </p:custDataLst>
              </p:nvPr>
            </p:nvCxnSpPr>
            <p:spPr>
              <a:xfrm flipH="1">
                <a:off x="2598057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" name="直接连接符 13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6096000" y="5007429"/>
                <a:ext cx="0" cy="1850571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" name="直接连接符 14"/>
              <p:cNvCxnSpPr/>
              <p:nvPr>
                <p:custDataLst>
                  <p:tags r:id="rId8"/>
                </p:custDataLst>
              </p:nvPr>
            </p:nvCxnSpPr>
            <p:spPr>
              <a:xfrm flipH="1">
                <a:off x="7663543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椭圆 8"/>
            <p:cNvSpPr/>
            <p:nvPr>
              <p:custDataLst>
                <p:tags r:id="rId9"/>
              </p:custDataLst>
            </p:nvPr>
          </p:nvSpPr>
          <p:spPr>
            <a:xfrm>
              <a:off x="2634759" y="2798956"/>
              <a:ext cx="1260088" cy="126008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246" name="组合 15"/>
          <p:cNvGrpSpPr/>
          <p:nvPr>
            <p:custDataLst>
              <p:tags r:id="rId10"/>
            </p:custDataLst>
          </p:nvPr>
        </p:nvGrpSpPr>
        <p:grpSpPr>
          <a:xfrm>
            <a:off x="4716463" y="1531938"/>
            <a:ext cx="2778125" cy="2678112"/>
            <a:chOff x="1878400" y="2090057"/>
            <a:chExt cx="2778560" cy="2677886"/>
          </a:xfrm>
        </p:grpSpPr>
        <p:grpSp>
          <p:nvGrpSpPr>
            <p:cNvPr id="10268" name="组合 16"/>
            <p:cNvGrpSpPr/>
            <p:nvPr/>
          </p:nvGrpSpPr>
          <p:grpSpPr>
            <a:xfrm>
              <a:off x="1878400" y="2090057"/>
              <a:ext cx="2778560" cy="2677886"/>
              <a:chOff x="2598057" y="101600"/>
              <a:chExt cx="7010401" cy="6756400"/>
            </a:xfrm>
          </p:grpSpPr>
          <p:sp>
            <p:nvSpPr>
              <p:cNvPr id="19" name="椭圆 18"/>
              <p:cNvSpPr/>
              <p:nvPr>
                <p:custDataLst>
                  <p:tags r:id="rId11"/>
                </p:custDataLst>
              </p:nvPr>
            </p:nvSpPr>
            <p:spPr>
              <a:xfrm>
                <a:off x="3904343" y="1237343"/>
                <a:ext cx="4383314" cy="438331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椭圆 19"/>
              <p:cNvSpPr/>
              <p:nvPr>
                <p:custDataLst>
                  <p:tags r:id="rId12"/>
                </p:custDataLst>
              </p:nvPr>
            </p:nvSpPr>
            <p:spPr>
              <a:xfrm>
                <a:off x="3113314" y="492663"/>
                <a:ext cx="5965372" cy="5965372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21" name="直接连接符 20"/>
              <p:cNvCxnSpPr/>
              <p:nvPr>
                <p:custDataLst>
                  <p:tags r:id="rId13"/>
                </p:custDataLst>
              </p:nvPr>
            </p:nvCxnSpPr>
            <p:spPr>
              <a:xfrm flipV="1">
                <a:off x="6096000" y="101600"/>
                <a:ext cx="0" cy="1770743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直接连接符 21"/>
              <p:cNvCxnSpPr/>
              <p:nvPr>
                <p:custDataLst>
                  <p:tags r:id="rId14"/>
                </p:custDataLst>
              </p:nvPr>
            </p:nvCxnSpPr>
            <p:spPr>
              <a:xfrm flipH="1">
                <a:off x="2598057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直接连接符 22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6096000" y="5007429"/>
                <a:ext cx="0" cy="1850571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7663543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椭圆 17"/>
            <p:cNvSpPr/>
            <p:nvPr>
              <p:custDataLst>
                <p:tags r:id="rId17"/>
              </p:custDataLst>
            </p:nvPr>
          </p:nvSpPr>
          <p:spPr>
            <a:xfrm>
              <a:off x="2634759" y="2798956"/>
              <a:ext cx="1260088" cy="126008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247" name="组合 24"/>
          <p:cNvGrpSpPr/>
          <p:nvPr>
            <p:custDataLst>
              <p:tags r:id="rId18"/>
            </p:custDataLst>
          </p:nvPr>
        </p:nvGrpSpPr>
        <p:grpSpPr>
          <a:xfrm>
            <a:off x="8393113" y="1531938"/>
            <a:ext cx="2778125" cy="2678112"/>
            <a:chOff x="1878400" y="2090057"/>
            <a:chExt cx="2778560" cy="2677886"/>
          </a:xfrm>
        </p:grpSpPr>
        <p:grpSp>
          <p:nvGrpSpPr>
            <p:cNvPr id="10260" name="组合 25"/>
            <p:cNvGrpSpPr/>
            <p:nvPr/>
          </p:nvGrpSpPr>
          <p:grpSpPr>
            <a:xfrm>
              <a:off x="1878400" y="2090057"/>
              <a:ext cx="2778560" cy="2677886"/>
              <a:chOff x="2598057" y="101600"/>
              <a:chExt cx="7010401" cy="6756400"/>
            </a:xfrm>
          </p:grpSpPr>
          <p:sp>
            <p:nvSpPr>
              <p:cNvPr id="28" name="椭圆 27"/>
              <p:cNvSpPr/>
              <p:nvPr>
                <p:custDataLst>
                  <p:tags r:id="rId19"/>
                </p:custDataLst>
              </p:nvPr>
            </p:nvSpPr>
            <p:spPr>
              <a:xfrm>
                <a:off x="3904343" y="1237343"/>
                <a:ext cx="4383314" cy="438331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椭圆 28"/>
              <p:cNvSpPr/>
              <p:nvPr>
                <p:custDataLst>
                  <p:tags r:id="rId20"/>
                </p:custDataLst>
              </p:nvPr>
            </p:nvSpPr>
            <p:spPr>
              <a:xfrm>
                <a:off x="3113314" y="492663"/>
                <a:ext cx="5965372" cy="5965372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30" name="直接连接符 29"/>
              <p:cNvCxnSpPr/>
              <p:nvPr>
                <p:custDataLst>
                  <p:tags r:id="rId21"/>
                </p:custDataLst>
              </p:nvPr>
            </p:nvCxnSpPr>
            <p:spPr>
              <a:xfrm flipV="1">
                <a:off x="6096000" y="101600"/>
                <a:ext cx="0" cy="1770743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直接连接符 30"/>
              <p:cNvCxnSpPr/>
              <p:nvPr>
                <p:custDataLst>
                  <p:tags r:id="rId22"/>
                </p:custDataLst>
              </p:nvPr>
            </p:nvCxnSpPr>
            <p:spPr>
              <a:xfrm flipH="1">
                <a:off x="2598057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直接连接符 31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6096000" y="5007429"/>
                <a:ext cx="0" cy="1850571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直接连接符 32"/>
              <p:cNvCxnSpPr/>
              <p:nvPr>
                <p:custDataLst>
                  <p:tags r:id="rId24"/>
                </p:custDataLst>
              </p:nvPr>
            </p:nvCxnSpPr>
            <p:spPr>
              <a:xfrm flipH="1">
                <a:off x="7663543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7" name="椭圆 26"/>
            <p:cNvSpPr/>
            <p:nvPr>
              <p:custDataLst>
                <p:tags r:id="rId25"/>
              </p:custDataLst>
            </p:nvPr>
          </p:nvSpPr>
          <p:spPr>
            <a:xfrm>
              <a:off x="2634759" y="2798956"/>
              <a:ext cx="1260088" cy="126008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258" name="文本框 34"/>
          <p:cNvSpPr txBox="1"/>
          <p:nvPr>
            <p:custDataLst>
              <p:tags r:id="rId26"/>
            </p:custDataLst>
          </p:nvPr>
        </p:nvSpPr>
        <p:spPr>
          <a:xfrm>
            <a:off x="1034415" y="4878070"/>
            <a:ext cx="278384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Sales Teams → Target profitable categories/customers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56" name="文本框 37"/>
          <p:cNvSpPr txBox="1"/>
          <p:nvPr>
            <p:custDataLst>
              <p:tags r:id="rId27"/>
            </p:custDataLst>
          </p:nvPr>
        </p:nvSpPr>
        <p:spPr>
          <a:xfrm>
            <a:off x="8386445" y="4878070"/>
            <a:ext cx="278511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Management → Track customer growth &amp; future expansion areas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54" name="文本框 40"/>
          <p:cNvSpPr txBox="1"/>
          <p:nvPr>
            <p:custDataLst>
              <p:tags r:id="rId28"/>
            </p:custDataLst>
          </p:nvPr>
        </p:nvSpPr>
        <p:spPr>
          <a:xfrm>
            <a:off x="4711065" y="4878070"/>
            <a:ext cx="278384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Marketing → Run seasonal campaigns in October peaks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51" name="文本框 42"/>
          <p:cNvSpPr txBox="1"/>
          <p:nvPr>
            <p:custDataLst>
              <p:tags r:id="rId29"/>
            </p:custDataLst>
          </p:nvPr>
        </p:nvSpPr>
        <p:spPr>
          <a:xfrm>
            <a:off x="1659573" y="2649538"/>
            <a:ext cx="152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1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altLang="zh-CN" sz="1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52" name="文本框 43"/>
          <p:cNvSpPr txBox="1"/>
          <p:nvPr>
            <p:custDataLst>
              <p:tags r:id="rId30"/>
            </p:custDataLst>
          </p:nvPr>
        </p:nvSpPr>
        <p:spPr>
          <a:xfrm>
            <a:off x="5334000" y="2649538"/>
            <a:ext cx="15255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1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en-US" altLang="zh-CN" sz="1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53" name="文本框 44"/>
          <p:cNvSpPr txBox="1"/>
          <p:nvPr>
            <p:custDataLst>
              <p:tags r:id="rId31"/>
            </p:custDataLst>
          </p:nvPr>
        </p:nvSpPr>
        <p:spPr>
          <a:xfrm>
            <a:off x="9020175" y="2649538"/>
            <a:ext cx="152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1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en-US" altLang="zh-CN" sz="1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Stakeholder Value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0245" name="组合 5"/>
          <p:cNvGrpSpPr/>
          <p:nvPr/>
        </p:nvGrpSpPr>
        <p:grpSpPr>
          <a:xfrm>
            <a:off x="1039813" y="1531938"/>
            <a:ext cx="2779712" cy="2678112"/>
            <a:chOff x="1878400" y="2090057"/>
            <a:chExt cx="2778560" cy="2677886"/>
          </a:xfrm>
        </p:grpSpPr>
        <p:grpSp>
          <p:nvGrpSpPr>
            <p:cNvPr id="10276" name="组合 7"/>
            <p:cNvGrpSpPr/>
            <p:nvPr/>
          </p:nvGrpSpPr>
          <p:grpSpPr>
            <a:xfrm>
              <a:off x="1878400" y="2090057"/>
              <a:ext cx="2778560" cy="2677886"/>
              <a:chOff x="2598057" y="101600"/>
              <a:chExt cx="7010401" cy="67564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3904343" y="1237343"/>
                <a:ext cx="4383314" cy="438331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113314" y="492663"/>
                <a:ext cx="5965372" cy="5965372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 flipV="1">
                <a:off x="6096000" y="101600"/>
                <a:ext cx="0" cy="1770743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flipH="1">
                <a:off x="2598057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6096000" y="5007429"/>
                <a:ext cx="0" cy="1850571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H="1">
                <a:off x="7663543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9" name="椭圆 8"/>
            <p:cNvSpPr/>
            <p:nvPr/>
          </p:nvSpPr>
          <p:spPr>
            <a:xfrm>
              <a:off x="2634759" y="2798956"/>
              <a:ext cx="1260088" cy="126008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246" name="组合 15"/>
          <p:cNvGrpSpPr/>
          <p:nvPr/>
        </p:nvGrpSpPr>
        <p:grpSpPr>
          <a:xfrm>
            <a:off x="4716463" y="1531938"/>
            <a:ext cx="2778125" cy="2678112"/>
            <a:chOff x="1878400" y="2090057"/>
            <a:chExt cx="2778560" cy="2677886"/>
          </a:xfrm>
        </p:grpSpPr>
        <p:grpSp>
          <p:nvGrpSpPr>
            <p:cNvPr id="10268" name="组合 16"/>
            <p:cNvGrpSpPr/>
            <p:nvPr/>
          </p:nvGrpSpPr>
          <p:grpSpPr>
            <a:xfrm>
              <a:off x="1878400" y="2090057"/>
              <a:ext cx="2778560" cy="2677886"/>
              <a:chOff x="2598057" y="101600"/>
              <a:chExt cx="7010401" cy="6756400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904343" y="1237343"/>
                <a:ext cx="4383314" cy="438331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3113314" y="492663"/>
                <a:ext cx="5965372" cy="5965372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flipV="1">
                <a:off x="6096000" y="101600"/>
                <a:ext cx="0" cy="1770743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2598057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>
                <a:off x="6096000" y="5007429"/>
                <a:ext cx="0" cy="1850571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>
                <a:off x="7663543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椭圆 17"/>
            <p:cNvSpPr/>
            <p:nvPr/>
          </p:nvSpPr>
          <p:spPr>
            <a:xfrm>
              <a:off x="2634759" y="2798956"/>
              <a:ext cx="1260088" cy="126008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247" name="组合 24"/>
          <p:cNvGrpSpPr/>
          <p:nvPr/>
        </p:nvGrpSpPr>
        <p:grpSpPr>
          <a:xfrm>
            <a:off x="8393113" y="1531938"/>
            <a:ext cx="2778125" cy="2678112"/>
            <a:chOff x="1878400" y="2090057"/>
            <a:chExt cx="2778560" cy="2677886"/>
          </a:xfrm>
        </p:grpSpPr>
        <p:grpSp>
          <p:nvGrpSpPr>
            <p:cNvPr id="10260" name="组合 25"/>
            <p:cNvGrpSpPr/>
            <p:nvPr/>
          </p:nvGrpSpPr>
          <p:grpSpPr>
            <a:xfrm>
              <a:off x="1878400" y="2090057"/>
              <a:ext cx="2778560" cy="2677886"/>
              <a:chOff x="2598057" y="101600"/>
              <a:chExt cx="7010401" cy="67564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3904343" y="1237343"/>
                <a:ext cx="4383314" cy="438331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113314" y="492663"/>
                <a:ext cx="5965372" cy="5965372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30" name="直接连接符 29"/>
              <p:cNvCxnSpPr/>
              <p:nvPr/>
            </p:nvCxnSpPr>
            <p:spPr>
              <a:xfrm flipV="1">
                <a:off x="6096000" y="101600"/>
                <a:ext cx="0" cy="1770743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flipH="1">
                <a:off x="2598057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6096000" y="5007429"/>
                <a:ext cx="0" cy="1850571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>
                <a:off x="7663543" y="3429000"/>
                <a:ext cx="1944915" cy="0"/>
              </a:xfrm>
              <a:prstGeom prst="line">
                <a:avLst/>
              </a:prstGeom>
              <a:noFill/>
              <a:ln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7" name="椭圆 26"/>
            <p:cNvSpPr/>
            <p:nvPr/>
          </p:nvSpPr>
          <p:spPr>
            <a:xfrm>
              <a:off x="2634759" y="2798956"/>
              <a:ext cx="1260088" cy="126008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0258" name="文本框 34"/>
          <p:cNvSpPr txBox="1"/>
          <p:nvPr/>
        </p:nvSpPr>
        <p:spPr>
          <a:xfrm>
            <a:off x="1034415" y="4878070"/>
            <a:ext cx="278384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Analyze retail dataset to simulate a real business case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56" name="文本框 37"/>
          <p:cNvSpPr txBox="1"/>
          <p:nvPr/>
        </p:nvSpPr>
        <p:spPr>
          <a:xfrm>
            <a:off x="8386445" y="4878070"/>
            <a:ext cx="278511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Deliver dynamic, slicer-controlled insights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54" name="文本框 40"/>
          <p:cNvSpPr txBox="1"/>
          <p:nvPr/>
        </p:nvSpPr>
        <p:spPr>
          <a:xfrm>
            <a:off x="4711065" y="4878070"/>
            <a:ext cx="278384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Solve decision-making problems through Excel dashboard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51" name="文本框 42"/>
          <p:cNvSpPr txBox="1"/>
          <p:nvPr/>
        </p:nvSpPr>
        <p:spPr>
          <a:xfrm>
            <a:off x="1659573" y="2649538"/>
            <a:ext cx="152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1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altLang="zh-CN" sz="1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52" name="文本框 43"/>
          <p:cNvSpPr txBox="1"/>
          <p:nvPr/>
        </p:nvSpPr>
        <p:spPr>
          <a:xfrm>
            <a:off x="5334000" y="2649538"/>
            <a:ext cx="1525588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1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en-US" altLang="zh-CN" sz="1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53" name="文本框 44"/>
          <p:cNvSpPr txBox="1"/>
          <p:nvPr/>
        </p:nvSpPr>
        <p:spPr>
          <a:xfrm>
            <a:off x="9020175" y="2649538"/>
            <a:ext cx="1524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zh-CN" sz="18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en-US" altLang="zh-CN" sz="18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Objective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293" name="组合 5"/>
          <p:cNvGrpSpPr/>
          <p:nvPr>
            <p:custDataLst>
              <p:tags r:id="rId2"/>
            </p:custDataLst>
          </p:nvPr>
        </p:nvGrpSpPr>
        <p:grpSpPr>
          <a:xfrm>
            <a:off x="927100" y="1382713"/>
            <a:ext cx="912813" cy="4230687"/>
            <a:chOff x="1838706" y="1893743"/>
            <a:chExt cx="704850" cy="3263178"/>
          </a:xfrm>
        </p:grpSpPr>
        <p:sp>
          <p:nvSpPr>
            <p:cNvPr id="8" name="椭圆 7"/>
            <p:cNvSpPr/>
            <p:nvPr>
              <p:custDataLst>
                <p:tags r:id="rId3"/>
              </p:custDataLst>
            </p:nvPr>
          </p:nvSpPr>
          <p:spPr>
            <a:xfrm>
              <a:off x="1838706" y="1893743"/>
              <a:ext cx="704850" cy="70485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>
              <p:custDataLst>
                <p:tags r:id="rId4"/>
              </p:custDataLst>
            </p:nvPr>
          </p:nvSpPr>
          <p:spPr>
            <a:xfrm>
              <a:off x="1838706" y="3172907"/>
              <a:ext cx="704850" cy="70485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>
              <p:custDataLst>
                <p:tags r:id="rId5"/>
              </p:custDataLst>
            </p:nvPr>
          </p:nvSpPr>
          <p:spPr>
            <a:xfrm>
              <a:off x="1838706" y="4452071"/>
              <a:ext cx="704850" cy="70485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056314" y="2068538"/>
              <a:ext cx="269633" cy="358708"/>
            </a:xfrm>
            <a:custGeom>
              <a:avLst/>
              <a:gdLst>
                <a:gd name="T0" fmla="*/ 132 w 144"/>
                <a:gd name="T1" fmla="*/ 0 h 192"/>
                <a:gd name="T2" fmla="*/ 12 w 144"/>
                <a:gd name="T3" fmla="*/ 0 h 192"/>
                <a:gd name="T4" fmla="*/ 0 w 144"/>
                <a:gd name="T5" fmla="*/ 12 h 192"/>
                <a:gd name="T6" fmla="*/ 0 w 144"/>
                <a:gd name="T7" fmla="*/ 180 h 192"/>
                <a:gd name="T8" fmla="*/ 12 w 144"/>
                <a:gd name="T9" fmla="*/ 192 h 192"/>
                <a:gd name="T10" fmla="*/ 132 w 144"/>
                <a:gd name="T11" fmla="*/ 192 h 192"/>
                <a:gd name="T12" fmla="*/ 144 w 144"/>
                <a:gd name="T13" fmla="*/ 180 h 192"/>
                <a:gd name="T14" fmla="*/ 144 w 144"/>
                <a:gd name="T15" fmla="*/ 12 h 192"/>
                <a:gd name="T16" fmla="*/ 132 w 144"/>
                <a:gd name="T17" fmla="*/ 0 h 192"/>
                <a:gd name="T18" fmla="*/ 69 w 144"/>
                <a:gd name="T19" fmla="*/ 17 h 192"/>
                <a:gd name="T20" fmla="*/ 75 w 144"/>
                <a:gd name="T21" fmla="*/ 17 h 192"/>
                <a:gd name="T22" fmla="*/ 76 w 144"/>
                <a:gd name="T23" fmla="*/ 20 h 192"/>
                <a:gd name="T24" fmla="*/ 75 w 144"/>
                <a:gd name="T25" fmla="*/ 23 h 192"/>
                <a:gd name="T26" fmla="*/ 72 w 144"/>
                <a:gd name="T27" fmla="*/ 24 h 192"/>
                <a:gd name="T28" fmla="*/ 69 w 144"/>
                <a:gd name="T29" fmla="*/ 23 h 192"/>
                <a:gd name="T30" fmla="*/ 68 w 144"/>
                <a:gd name="T31" fmla="*/ 20 h 192"/>
                <a:gd name="T32" fmla="*/ 69 w 144"/>
                <a:gd name="T33" fmla="*/ 17 h 192"/>
                <a:gd name="T34" fmla="*/ 72 w 144"/>
                <a:gd name="T35" fmla="*/ 176 h 192"/>
                <a:gd name="T36" fmla="*/ 60 w 144"/>
                <a:gd name="T37" fmla="*/ 164 h 192"/>
                <a:gd name="T38" fmla="*/ 72 w 144"/>
                <a:gd name="T39" fmla="*/ 152 h 192"/>
                <a:gd name="T40" fmla="*/ 84 w 144"/>
                <a:gd name="T41" fmla="*/ 164 h 192"/>
                <a:gd name="T42" fmla="*/ 72 w 144"/>
                <a:gd name="T43" fmla="*/ 176 h 192"/>
                <a:gd name="T44" fmla="*/ 128 w 144"/>
                <a:gd name="T45" fmla="*/ 140 h 192"/>
                <a:gd name="T46" fmla="*/ 124 w 144"/>
                <a:gd name="T47" fmla="*/ 144 h 192"/>
                <a:gd name="T48" fmla="*/ 20 w 144"/>
                <a:gd name="T49" fmla="*/ 144 h 192"/>
                <a:gd name="T50" fmla="*/ 16 w 144"/>
                <a:gd name="T51" fmla="*/ 140 h 192"/>
                <a:gd name="T52" fmla="*/ 16 w 144"/>
                <a:gd name="T53" fmla="*/ 36 h 192"/>
                <a:gd name="T54" fmla="*/ 20 w 144"/>
                <a:gd name="T55" fmla="*/ 32 h 192"/>
                <a:gd name="T56" fmla="*/ 124 w 144"/>
                <a:gd name="T57" fmla="*/ 32 h 192"/>
                <a:gd name="T58" fmla="*/ 128 w 144"/>
                <a:gd name="T59" fmla="*/ 36 h 192"/>
                <a:gd name="T60" fmla="*/ 128 w 144"/>
                <a:gd name="T61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4" h="192">
                  <a:moveTo>
                    <a:pt x="1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6"/>
                    <a:pt x="6" y="192"/>
                    <a:pt x="12" y="192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139" y="192"/>
                    <a:pt x="144" y="186"/>
                    <a:pt x="144" y="180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5"/>
                    <a:pt x="139" y="0"/>
                    <a:pt x="132" y="0"/>
                  </a:cubicBezTo>
                  <a:close/>
                  <a:moveTo>
                    <a:pt x="69" y="17"/>
                  </a:moveTo>
                  <a:cubicBezTo>
                    <a:pt x="71" y="16"/>
                    <a:pt x="74" y="16"/>
                    <a:pt x="75" y="17"/>
                  </a:cubicBezTo>
                  <a:cubicBezTo>
                    <a:pt x="76" y="18"/>
                    <a:pt x="76" y="19"/>
                    <a:pt x="76" y="20"/>
                  </a:cubicBezTo>
                  <a:cubicBezTo>
                    <a:pt x="76" y="21"/>
                    <a:pt x="76" y="22"/>
                    <a:pt x="75" y="23"/>
                  </a:cubicBezTo>
                  <a:cubicBezTo>
                    <a:pt x="74" y="23"/>
                    <a:pt x="73" y="24"/>
                    <a:pt x="72" y="24"/>
                  </a:cubicBezTo>
                  <a:cubicBezTo>
                    <a:pt x="71" y="24"/>
                    <a:pt x="70" y="23"/>
                    <a:pt x="69" y="23"/>
                  </a:cubicBezTo>
                  <a:cubicBezTo>
                    <a:pt x="69" y="22"/>
                    <a:pt x="68" y="21"/>
                    <a:pt x="68" y="20"/>
                  </a:cubicBezTo>
                  <a:cubicBezTo>
                    <a:pt x="68" y="19"/>
                    <a:pt x="69" y="18"/>
                    <a:pt x="69" y="17"/>
                  </a:cubicBezTo>
                  <a:close/>
                  <a:moveTo>
                    <a:pt x="72" y="176"/>
                  </a:moveTo>
                  <a:cubicBezTo>
                    <a:pt x="66" y="176"/>
                    <a:pt x="60" y="170"/>
                    <a:pt x="60" y="164"/>
                  </a:cubicBezTo>
                  <a:cubicBezTo>
                    <a:pt x="60" y="157"/>
                    <a:pt x="66" y="152"/>
                    <a:pt x="72" y="152"/>
                  </a:cubicBezTo>
                  <a:cubicBezTo>
                    <a:pt x="79" y="152"/>
                    <a:pt x="84" y="157"/>
                    <a:pt x="84" y="164"/>
                  </a:cubicBezTo>
                  <a:cubicBezTo>
                    <a:pt x="84" y="170"/>
                    <a:pt x="79" y="176"/>
                    <a:pt x="72" y="176"/>
                  </a:cubicBezTo>
                  <a:close/>
                  <a:moveTo>
                    <a:pt x="128" y="140"/>
                  </a:moveTo>
                  <a:cubicBezTo>
                    <a:pt x="128" y="142"/>
                    <a:pt x="126" y="144"/>
                    <a:pt x="124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18" y="144"/>
                    <a:pt x="16" y="142"/>
                    <a:pt x="16" y="140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8" y="32"/>
                    <a:pt x="20" y="32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6" y="32"/>
                    <a:pt x="128" y="34"/>
                    <a:pt x="128" y="36"/>
                  </a:cubicBezTo>
                  <a:lnTo>
                    <a:pt x="128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317" name="组合 11"/>
            <p:cNvGrpSpPr/>
            <p:nvPr/>
          </p:nvGrpSpPr>
          <p:grpSpPr>
            <a:xfrm>
              <a:off x="2032381" y="3357093"/>
              <a:ext cx="329819" cy="361116"/>
              <a:chOff x="7466013" y="5907088"/>
              <a:chExt cx="434975" cy="476250"/>
            </a:xfrm>
          </p:grpSpPr>
          <p:sp>
            <p:nvSpPr>
              <p:cNvPr id="16" name="Freeform 67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7466013" y="5907088"/>
                <a:ext cx="434975" cy="476250"/>
              </a:xfrm>
              <a:custGeom>
                <a:avLst/>
                <a:gdLst>
                  <a:gd name="T0" fmla="*/ 164 w 176"/>
                  <a:gd name="T1" fmla="*/ 48 h 192"/>
                  <a:gd name="T2" fmla="*/ 160 w 176"/>
                  <a:gd name="T3" fmla="*/ 20 h 192"/>
                  <a:gd name="T4" fmla="*/ 140 w 176"/>
                  <a:gd name="T5" fmla="*/ 0 h 192"/>
                  <a:gd name="T6" fmla="*/ 0 w 176"/>
                  <a:gd name="T7" fmla="*/ 20 h 192"/>
                  <a:gd name="T8" fmla="*/ 24 w 176"/>
                  <a:gd name="T9" fmla="*/ 192 h 192"/>
                  <a:gd name="T10" fmla="*/ 160 w 176"/>
                  <a:gd name="T11" fmla="*/ 176 h 192"/>
                  <a:gd name="T12" fmla="*/ 176 w 176"/>
                  <a:gd name="T13" fmla="*/ 164 h 192"/>
                  <a:gd name="T14" fmla="*/ 173 w 176"/>
                  <a:gd name="T15" fmla="*/ 132 h 192"/>
                  <a:gd name="T16" fmla="*/ 176 w 176"/>
                  <a:gd name="T17" fmla="*/ 100 h 192"/>
                  <a:gd name="T18" fmla="*/ 176 w 176"/>
                  <a:gd name="T19" fmla="*/ 84 h 192"/>
                  <a:gd name="T20" fmla="*/ 164 w 176"/>
                  <a:gd name="T21" fmla="*/ 56 h 192"/>
                  <a:gd name="T22" fmla="*/ 168 w 176"/>
                  <a:gd name="T23" fmla="*/ 84 h 192"/>
                  <a:gd name="T24" fmla="*/ 160 w 176"/>
                  <a:gd name="T25" fmla="*/ 88 h 192"/>
                  <a:gd name="T26" fmla="*/ 164 w 176"/>
                  <a:gd name="T27" fmla="*/ 56 h 192"/>
                  <a:gd name="T28" fmla="*/ 168 w 176"/>
                  <a:gd name="T29" fmla="*/ 124 h 192"/>
                  <a:gd name="T30" fmla="*/ 160 w 176"/>
                  <a:gd name="T31" fmla="*/ 128 h 192"/>
                  <a:gd name="T32" fmla="*/ 164 w 176"/>
                  <a:gd name="T33" fmla="*/ 96 h 192"/>
                  <a:gd name="T34" fmla="*/ 20 w 176"/>
                  <a:gd name="T35" fmla="*/ 8 h 192"/>
                  <a:gd name="T36" fmla="*/ 140 w 176"/>
                  <a:gd name="T37" fmla="*/ 8 h 192"/>
                  <a:gd name="T38" fmla="*/ 152 w 176"/>
                  <a:gd name="T39" fmla="*/ 36 h 192"/>
                  <a:gd name="T40" fmla="*/ 144 w 176"/>
                  <a:gd name="T41" fmla="*/ 28 h 192"/>
                  <a:gd name="T42" fmla="*/ 9 w 176"/>
                  <a:gd name="T43" fmla="*/ 16 h 192"/>
                  <a:gd name="T44" fmla="*/ 20 w 176"/>
                  <a:gd name="T45" fmla="*/ 32 h 192"/>
                  <a:gd name="T46" fmla="*/ 132 w 176"/>
                  <a:gd name="T47" fmla="*/ 24 h 192"/>
                  <a:gd name="T48" fmla="*/ 136 w 176"/>
                  <a:gd name="T49" fmla="*/ 32 h 192"/>
                  <a:gd name="T50" fmla="*/ 120 w 176"/>
                  <a:gd name="T51" fmla="*/ 120 h 192"/>
                  <a:gd name="T52" fmla="*/ 100 w 176"/>
                  <a:gd name="T53" fmla="*/ 132 h 192"/>
                  <a:gd name="T54" fmla="*/ 76 w 176"/>
                  <a:gd name="T55" fmla="*/ 132 h 192"/>
                  <a:gd name="T56" fmla="*/ 76 w 176"/>
                  <a:gd name="T57" fmla="*/ 92 h 192"/>
                  <a:gd name="T58" fmla="*/ 92 w 176"/>
                  <a:gd name="T59" fmla="*/ 92 h 192"/>
                  <a:gd name="T60" fmla="*/ 96 w 176"/>
                  <a:gd name="T61" fmla="*/ 112 h 192"/>
                  <a:gd name="T62" fmla="*/ 100 w 176"/>
                  <a:gd name="T63" fmla="*/ 124 h 192"/>
                  <a:gd name="T64" fmla="*/ 112 w 176"/>
                  <a:gd name="T65" fmla="*/ 120 h 192"/>
                  <a:gd name="T66" fmla="*/ 80 w 176"/>
                  <a:gd name="T67" fmla="*/ 80 h 192"/>
                  <a:gd name="T68" fmla="*/ 80 w 176"/>
                  <a:gd name="T69" fmla="*/ 144 h 192"/>
                  <a:gd name="T70" fmla="*/ 80 w 176"/>
                  <a:gd name="T71" fmla="*/ 152 h 192"/>
                  <a:gd name="T72" fmla="*/ 80 w 176"/>
                  <a:gd name="T73" fmla="*/ 72 h 192"/>
                  <a:gd name="T74" fmla="*/ 120 w 176"/>
                  <a:gd name="T75" fmla="*/ 120 h 192"/>
                  <a:gd name="T76" fmla="*/ 164 w 176"/>
                  <a:gd name="T77" fmla="*/ 168 h 192"/>
                  <a:gd name="T78" fmla="*/ 160 w 176"/>
                  <a:gd name="T79" fmla="*/ 136 h 192"/>
                  <a:gd name="T80" fmla="*/ 168 w 176"/>
                  <a:gd name="T81" fmla="*/ 14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6" h="192">
                    <a:moveTo>
                      <a:pt x="176" y="60"/>
                    </a:moveTo>
                    <a:cubicBezTo>
                      <a:pt x="176" y="53"/>
                      <a:pt x="171" y="48"/>
                      <a:pt x="164" y="48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60" y="20"/>
                      <a:pt x="160" y="20"/>
                      <a:pt x="160" y="20"/>
                    </a:cubicBezTo>
                    <a:cubicBezTo>
                      <a:pt x="160" y="9"/>
                      <a:pt x="151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50" y="192"/>
                      <a:pt x="158" y="185"/>
                      <a:pt x="160" y="176"/>
                    </a:cubicBezTo>
                    <a:cubicBezTo>
                      <a:pt x="164" y="176"/>
                      <a:pt x="164" y="176"/>
                      <a:pt x="164" y="176"/>
                    </a:cubicBezTo>
                    <a:cubicBezTo>
                      <a:pt x="171" y="176"/>
                      <a:pt x="176" y="170"/>
                      <a:pt x="176" y="164"/>
                    </a:cubicBezTo>
                    <a:cubicBezTo>
                      <a:pt x="176" y="140"/>
                      <a:pt x="176" y="140"/>
                      <a:pt x="176" y="140"/>
                    </a:cubicBezTo>
                    <a:cubicBezTo>
                      <a:pt x="176" y="137"/>
                      <a:pt x="175" y="134"/>
                      <a:pt x="173" y="132"/>
                    </a:cubicBezTo>
                    <a:cubicBezTo>
                      <a:pt x="175" y="130"/>
                      <a:pt x="176" y="127"/>
                      <a:pt x="176" y="124"/>
                    </a:cubicBezTo>
                    <a:cubicBezTo>
                      <a:pt x="176" y="100"/>
                      <a:pt x="176" y="100"/>
                      <a:pt x="176" y="100"/>
                    </a:cubicBezTo>
                    <a:cubicBezTo>
                      <a:pt x="176" y="97"/>
                      <a:pt x="175" y="94"/>
                      <a:pt x="173" y="92"/>
                    </a:cubicBezTo>
                    <a:cubicBezTo>
                      <a:pt x="175" y="90"/>
                      <a:pt x="176" y="87"/>
                      <a:pt x="176" y="84"/>
                    </a:cubicBezTo>
                    <a:lnTo>
                      <a:pt x="176" y="60"/>
                    </a:lnTo>
                    <a:close/>
                    <a:moveTo>
                      <a:pt x="164" y="56"/>
                    </a:moveTo>
                    <a:cubicBezTo>
                      <a:pt x="166" y="56"/>
                      <a:pt x="168" y="58"/>
                      <a:pt x="168" y="60"/>
                    </a:cubicBezTo>
                    <a:cubicBezTo>
                      <a:pt x="168" y="84"/>
                      <a:pt x="168" y="84"/>
                      <a:pt x="168" y="84"/>
                    </a:cubicBezTo>
                    <a:cubicBezTo>
                      <a:pt x="168" y="86"/>
                      <a:pt x="166" y="88"/>
                      <a:pt x="164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56"/>
                      <a:pt x="160" y="56"/>
                      <a:pt x="160" y="56"/>
                    </a:cubicBezTo>
                    <a:lnTo>
                      <a:pt x="164" y="56"/>
                    </a:lnTo>
                    <a:close/>
                    <a:moveTo>
                      <a:pt x="168" y="100"/>
                    </a:moveTo>
                    <a:cubicBezTo>
                      <a:pt x="168" y="124"/>
                      <a:pt x="168" y="124"/>
                      <a:pt x="168" y="124"/>
                    </a:cubicBezTo>
                    <a:cubicBezTo>
                      <a:pt x="168" y="126"/>
                      <a:pt x="166" y="128"/>
                      <a:pt x="164" y="128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0" y="96"/>
                      <a:pt x="160" y="96"/>
                      <a:pt x="160" y="96"/>
                    </a:cubicBezTo>
                    <a:cubicBezTo>
                      <a:pt x="164" y="96"/>
                      <a:pt x="164" y="96"/>
                      <a:pt x="164" y="96"/>
                    </a:cubicBezTo>
                    <a:cubicBezTo>
                      <a:pt x="166" y="96"/>
                      <a:pt x="168" y="98"/>
                      <a:pt x="168" y="100"/>
                    </a:cubicBezTo>
                    <a:close/>
                    <a:moveTo>
                      <a:pt x="20" y="8"/>
                    </a:moveTo>
                    <a:cubicBezTo>
                      <a:pt x="140" y="8"/>
                      <a:pt x="140" y="8"/>
                      <a:pt x="140" y="8"/>
                    </a:cubicBezTo>
                    <a:cubicBezTo>
                      <a:pt x="140" y="8"/>
                      <a:pt x="140" y="8"/>
                      <a:pt x="140" y="8"/>
                    </a:cubicBezTo>
                    <a:cubicBezTo>
                      <a:pt x="147" y="8"/>
                      <a:pt x="152" y="13"/>
                      <a:pt x="152" y="20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0" y="34"/>
                      <a:pt x="147" y="33"/>
                      <a:pt x="144" y="32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1"/>
                      <a:pt x="139" y="16"/>
                      <a:pt x="132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1"/>
                      <a:pt x="15" y="8"/>
                      <a:pt x="20" y="8"/>
                    </a:cubicBezTo>
                    <a:close/>
                    <a:moveTo>
                      <a:pt x="20" y="32"/>
                    </a:moveTo>
                    <a:cubicBezTo>
                      <a:pt x="15" y="32"/>
                      <a:pt x="11" y="29"/>
                      <a:pt x="9" y="24"/>
                    </a:cubicBezTo>
                    <a:cubicBezTo>
                      <a:pt x="132" y="24"/>
                      <a:pt x="132" y="24"/>
                      <a:pt x="132" y="24"/>
                    </a:cubicBezTo>
                    <a:cubicBezTo>
                      <a:pt x="134" y="24"/>
                      <a:pt x="136" y="26"/>
                      <a:pt x="136" y="28"/>
                    </a:cubicBezTo>
                    <a:cubicBezTo>
                      <a:pt x="136" y="32"/>
                      <a:pt x="136" y="32"/>
                      <a:pt x="136" y="32"/>
                    </a:cubicBezTo>
                    <a:lnTo>
                      <a:pt x="20" y="32"/>
                    </a:lnTo>
                    <a:close/>
                    <a:moveTo>
                      <a:pt x="120" y="120"/>
                    </a:moveTo>
                    <a:cubicBezTo>
                      <a:pt x="120" y="126"/>
                      <a:pt x="115" y="132"/>
                      <a:pt x="108" y="132"/>
                    </a:cubicBezTo>
                    <a:cubicBezTo>
                      <a:pt x="100" y="132"/>
                      <a:pt x="100" y="132"/>
                      <a:pt x="100" y="132"/>
                    </a:cubicBezTo>
                    <a:cubicBezTo>
                      <a:pt x="96" y="132"/>
                      <a:pt x="92" y="130"/>
                      <a:pt x="90" y="126"/>
                    </a:cubicBezTo>
                    <a:cubicBezTo>
                      <a:pt x="86" y="130"/>
                      <a:pt x="82" y="132"/>
                      <a:pt x="76" y="132"/>
                    </a:cubicBezTo>
                    <a:cubicBezTo>
                      <a:pt x="65" y="132"/>
                      <a:pt x="56" y="123"/>
                      <a:pt x="56" y="112"/>
                    </a:cubicBezTo>
                    <a:cubicBezTo>
                      <a:pt x="56" y="101"/>
                      <a:pt x="65" y="92"/>
                      <a:pt x="76" y="92"/>
                    </a:cubicBezTo>
                    <a:cubicBezTo>
                      <a:pt x="81" y="92"/>
                      <a:pt x="85" y="93"/>
                      <a:pt x="88" y="96"/>
                    </a:cubicBezTo>
                    <a:cubicBezTo>
                      <a:pt x="88" y="94"/>
                      <a:pt x="90" y="92"/>
                      <a:pt x="92" y="92"/>
                    </a:cubicBezTo>
                    <a:cubicBezTo>
                      <a:pt x="94" y="92"/>
                      <a:pt x="96" y="94"/>
                      <a:pt x="96" y="96"/>
                    </a:cubicBezTo>
                    <a:cubicBezTo>
                      <a:pt x="96" y="112"/>
                      <a:pt x="96" y="112"/>
                      <a:pt x="96" y="112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22"/>
                      <a:pt x="98" y="124"/>
                      <a:pt x="100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10" y="124"/>
                      <a:pt x="112" y="122"/>
                      <a:pt x="112" y="120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2" y="94"/>
                      <a:pt x="98" y="80"/>
                      <a:pt x="80" y="80"/>
                    </a:cubicBezTo>
                    <a:cubicBezTo>
                      <a:pt x="63" y="80"/>
                      <a:pt x="48" y="94"/>
                      <a:pt x="48" y="112"/>
                    </a:cubicBezTo>
                    <a:cubicBezTo>
                      <a:pt x="48" y="130"/>
                      <a:pt x="63" y="144"/>
                      <a:pt x="80" y="144"/>
                    </a:cubicBezTo>
                    <a:cubicBezTo>
                      <a:pt x="82" y="144"/>
                      <a:pt x="84" y="146"/>
                      <a:pt x="84" y="148"/>
                    </a:cubicBezTo>
                    <a:cubicBezTo>
                      <a:pt x="84" y="150"/>
                      <a:pt x="82" y="152"/>
                      <a:pt x="80" y="152"/>
                    </a:cubicBezTo>
                    <a:cubicBezTo>
                      <a:pt x="58" y="152"/>
                      <a:pt x="40" y="134"/>
                      <a:pt x="40" y="112"/>
                    </a:cubicBezTo>
                    <a:cubicBezTo>
                      <a:pt x="40" y="90"/>
                      <a:pt x="58" y="72"/>
                      <a:pt x="80" y="72"/>
                    </a:cubicBezTo>
                    <a:cubicBezTo>
                      <a:pt x="102" y="72"/>
                      <a:pt x="120" y="90"/>
                      <a:pt x="120" y="112"/>
                    </a:cubicBezTo>
                    <a:lnTo>
                      <a:pt x="120" y="120"/>
                    </a:lnTo>
                    <a:close/>
                    <a:moveTo>
                      <a:pt x="168" y="164"/>
                    </a:moveTo>
                    <a:cubicBezTo>
                      <a:pt x="168" y="166"/>
                      <a:pt x="166" y="168"/>
                      <a:pt x="164" y="168"/>
                    </a:cubicBezTo>
                    <a:cubicBezTo>
                      <a:pt x="160" y="168"/>
                      <a:pt x="160" y="168"/>
                      <a:pt x="160" y="168"/>
                    </a:cubicBezTo>
                    <a:cubicBezTo>
                      <a:pt x="160" y="136"/>
                      <a:pt x="160" y="136"/>
                      <a:pt x="160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6" y="136"/>
                      <a:pt x="168" y="138"/>
                      <a:pt x="168" y="140"/>
                    </a:cubicBezTo>
                    <a:lnTo>
                      <a:pt x="168" y="1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68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623175" y="615632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2318" name="组合 12"/>
            <p:cNvGrpSpPr/>
            <p:nvPr/>
          </p:nvGrpSpPr>
          <p:grpSpPr>
            <a:xfrm>
              <a:off x="2032382" y="4655512"/>
              <a:ext cx="358708" cy="269633"/>
              <a:chOff x="8613775" y="4800600"/>
              <a:chExt cx="473075" cy="355600"/>
            </a:xfrm>
          </p:grpSpPr>
          <p:sp>
            <p:nvSpPr>
              <p:cNvPr id="14" name="Freeform 59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8613775" y="4872038"/>
                <a:ext cx="473075" cy="284162"/>
              </a:xfrm>
              <a:custGeom>
                <a:avLst/>
                <a:gdLst>
                  <a:gd name="T0" fmla="*/ 164 w 192"/>
                  <a:gd name="T1" fmla="*/ 51 h 115"/>
                  <a:gd name="T2" fmla="*/ 142 w 192"/>
                  <a:gd name="T3" fmla="*/ 51 h 115"/>
                  <a:gd name="T4" fmla="*/ 167 w 192"/>
                  <a:gd name="T5" fmla="*/ 76 h 115"/>
                  <a:gd name="T6" fmla="*/ 167 w 192"/>
                  <a:gd name="T7" fmla="*/ 82 h 115"/>
                  <a:gd name="T8" fmla="*/ 164 w 192"/>
                  <a:gd name="T9" fmla="*/ 83 h 115"/>
                  <a:gd name="T10" fmla="*/ 161 w 192"/>
                  <a:gd name="T11" fmla="*/ 82 h 115"/>
                  <a:gd name="T12" fmla="*/ 130 w 192"/>
                  <a:gd name="T13" fmla="*/ 51 h 115"/>
                  <a:gd name="T14" fmla="*/ 62 w 192"/>
                  <a:gd name="T15" fmla="*/ 51 h 115"/>
                  <a:gd name="T16" fmla="*/ 31 w 192"/>
                  <a:gd name="T17" fmla="*/ 82 h 115"/>
                  <a:gd name="T18" fmla="*/ 28 w 192"/>
                  <a:gd name="T19" fmla="*/ 83 h 115"/>
                  <a:gd name="T20" fmla="*/ 25 w 192"/>
                  <a:gd name="T21" fmla="*/ 82 h 115"/>
                  <a:gd name="T22" fmla="*/ 25 w 192"/>
                  <a:gd name="T23" fmla="*/ 76 h 115"/>
                  <a:gd name="T24" fmla="*/ 50 w 192"/>
                  <a:gd name="T25" fmla="*/ 51 h 115"/>
                  <a:gd name="T26" fmla="*/ 28 w 192"/>
                  <a:gd name="T27" fmla="*/ 51 h 115"/>
                  <a:gd name="T28" fmla="*/ 25 w 192"/>
                  <a:gd name="T29" fmla="*/ 49 h 115"/>
                  <a:gd name="T30" fmla="*/ 0 w 192"/>
                  <a:gd name="T31" fmla="*/ 0 h 115"/>
                  <a:gd name="T32" fmla="*/ 0 w 192"/>
                  <a:gd name="T33" fmla="*/ 95 h 115"/>
                  <a:gd name="T34" fmla="*/ 20 w 192"/>
                  <a:gd name="T35" fmla="*/ 115 h 115"/>
                  <a:gd name="T36" fmla="*/ 172 w 192"/>
                  <a:gd name="T37" fmla="*/ 115 h 115"/>
                  <a:gd name="T38" fmla="*/ 192 w 192"/>
                  <a:gd name="T39" fmla="*/ 95 h 115"/>
                  <a:gd name="T40" fmla="*/ 192 w 192"/>
                  <a:gd name="T41" fmla="*/ 0 h 115"/>
                  <a:gd name="T42" fmla="*/ 168 w 192"/>
                  <a:gd name="T43" fmla="*/ 49 h 115"/>
                  <a:gd name="T44" fmla="*/ 164 w 192"/>
                  <a:gd name="T45" fmla="*/ 5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2" h="115">
                    <a:moveTo>
                      <a:pt x="164" y="51"/>
                    </a:moveTo>
                    <a:cubicBezTo>
                      <a:pt x="142" y="51"/>
                      <a:pt x="142" y="51"/>
                      <a:pt x="142" y="51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9" y="78"/>
                      <a:pt x="169" y="80"/>
                      <a:pt x="167" y="82"/>
                    </a:cubicBezTo>
                    <a:cubicBezTo>
                      <a:pt x="166" y="82"/>
                      <a:pt x="165" y="83"/>
                      <a:pt x="164" y="83"/>
                    </a:cubicBezTo>
                    <a:cubicBezTo>
                      <a:pt x="163" y="83"/>
                      <a:pt x="162" y="82"/>
                      <a:pt x="161" y="82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0" y="82"/>
                      <a:pt x="29" y="83"/>
                      <a:pt x="28" y="83"/>
                    </a:cubicBezTo>
                    <a:cubicBezTo>
                      <a:pt x="27" y="83"/>
                      <a:pt x="26" y="82"/>
                      <a:pt x="25" y="82"/>
                    </a:cubicBezTo>
                    <a:cubicBezTo>
                      <a:pt x="24" y="80"/>
                      <a:pt x="24" y="78"/>
                      <a:pt x="25" y="76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5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6"/>
                      <a:pt x="9" y="115"/>
                      <a:pt x="20" y="115"/>
                    </a:cubicBezTo>
                    <a:cubicBezTo>
                      <a:pt x="172" y="115"/>
                      <a:pt x="172" y="115"/>
                      <a:pt x="172" y="115"/>
                    </a:cubicBezTo>
                    <a:cubicBezTo>
                      <a:pt x="183" y="115"/>
                      <a:pt x="192" y="106"/>
                      <a:pt x="192" y="95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68" y="49"/>
                      <a:pt x="168" y="49"/>
                      <a:pt x="168" y="49"/>
                    </a:cubicBezTo>
                    <a:cubicBezTo>
                      <a:pt x="167" y="50"/>
                      <a:pt x="166" y="51"/>
                      <a:pt x="16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60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8613775" y="4800600"/>
                <a:ext cx="473075" cy="179388"/>
              </a:xfrm>
              <a:custGeom>
                <a:avLst/>
                <a:gdLst>
                  <a:gd name="T0" fmla="*/ 188 w 192"/>
                  <a:gd name="T1" fmla="*/ 0 h 72"/>
                  <a:gd name="T2" fmla="*/ 4 w 192"/>
                  <a:gd name="T3" fmla="*/ 0 h 72"/>
                  <a:gd name="T4" fmla="*/ 1 w 192"/>
                  <a:gd name="T5" fmla="*/ 1 h 72"/>
                  <a:gd name="T6" fmla="*/ 0 w 192"/>
                  <a:gd name="T7" fmla="*/ 4 h 72"/>
                  <a:gd name="T8" fmla="*/ 0 w 192"/>
                  <a:gd name="T9" fmla="*/ 11 h 72"/>
                  <a:gd name="T10" fmla="*/ 31 w 192"/>
                  <a:gd name="T11" fmla="*/ 72 h 72"/>
                  <a:gd name="T12" fmla="*/ 162 w 192"/>
                  <a:gd name="T13" fmla="*/ 72 h 72"/>
                  <a:gd name="T14" fmla="*/ 192 w 192"/>
                  <a:gd name="T15" fmla="*/ 11 h 72"/>
                  <a:gd name="T16" fmla="*/ 192 w 192"/>
                  <a:gd name="T17" fmla="*/ 4 h 72"/>
                  <a:gd name="T18" fmla="*/ 188 w 192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2">
                    <a:moveTo>
                      <a:pt x="18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162" y="72"/>
                      <a:pt x="162" y="72"/>
                      <a:pt x="162" y="72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4"/>
                      <a:pt x="192" y="4"/>
                      <a:pt x="192" y="4"/>
                    </a:cubicBezTo>
                    <a:cubicBezTo>
                      <a:pt x="192" y="2"/>
                      <a:pt x="190" y="0"/>
                      <a:pt x="1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312" name="文本框 19"/>
          <p:cNvSpPr txBox="1"/>
          <p:nvPr>
            <p:custDataLst>
              <p:tags r:id="rId11"/>
            </p:custDataLst>
          </p:nvPr>
        </p:nvSpPr>
        <p:spPr>
          <a:xfrm>
            <a:off x="2116455" y="1357630"/>
            <a:ext cx="29991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Structured dashboard to answer “business questions, not just show numbers”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10" name="文本框 22"/>
          <p:cNvSpPr txBox="1"/>
          <p:nvPr>
            <p:custDataLst>
              <p:tags r:id="rId12"/>
            </p:custDataLst>
          </p:nvPr>
        </p:nvSpPr>
        <p:spPr>
          <a:xfrm>
            <a:off x="2091055" y="3009900"/>
            <a:ext cx="30245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Insights flow from Category → Time → Customer → Region → Growth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08" name="文本框 25"/>
          <p:cNvSpPr txBox="1"/>
          <p:nvPr>
            <p:custDataLst>
              <p:tags r:id="rId13"/>
            </p:custDataLst>
          </p:nvPr>
        </p:nvSpPr>
        <p:spPr>
          <a:xfrm>
            <a:off x="2091055" y="4699000"/>
            <a:ext cx="30251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Built narrative helps decision-makers act quickly</a:t>
            </a:r>
            <a:endParaRPr lang="en-US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297" name="组合 26"/>
          <p:cNvGrpSpPr/>
          <p:nvPr/>
        </p:nvGrpSpPr>
        <p:grpSpPr>
          <a:xfrm>
            <a:off x="5727700" y="1333500"/>
            <a:ext cx="5424488" cy="4598988"/>
            <a:chOff x="6966012" y="1360081"/>
            <a:chExt cx="5425329" cy="4599554"/>
          </a:xfrm>
        </p:grpSpPr>
        <p:grpSp>
          <p:nvGrpSpPr>
            <p:cNvPr id="12298" name="组合 27"/>
            <p:cNvGrpSpPr/>
            <p:nvPr/>
          </p:nvGrpSpPr>
          <p:grpSpPr>
            <a:xfrm>
              <a:off x="6966012" y="1360081"/>
              <a:ext cx="5425329" cy="4599554"/>
              <a:chOff x="4054476" y="1233488"/>
              <a:chExt cx="5141912" cy="4359276"/>
            </a:xfrm>
          </p:grpSpPr>
          <p:sp>
            <p:nvSpPr>
              <p:cNvPr id="12300" name="AutoShape 8"/>
              <p:cNvSpPr>
                <a:spLocks noChangeAspect="1" noTextEdit="1"/>
              </p:cNvSpPr>
              <p:nvPr/>
            </p:nvSpPr>
            <p:spPr>
              <a:xfrm>
                <a:off x="4056063" y="1236663"/>
                <a:ext cx="5135562" cy="43497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pic>
            <p:nvPicPr>
              <p:cNvPr id="12301" name="Picture 1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5800" y="3241676"/>
                <a:ext cx="1719262" cy="23510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02" name="Picture 1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54476" y="2573338"/>
                <a:ext cx="1717675" cy="23495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03" name="Picture 12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8713" y="2573338"/>
                <a:ext cx="1717675" cy="23495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04" name="Picture 13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65800" y="1233488"/>
                <a:ext cx="1719262" cy="201453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05" name="Picture 14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54476" y="1233488"/>
                <a:ext cx="1717675" cy="1347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06" name="Picture 15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78713" y="1233488"/>
                <a:ext cx="1717675" cy="1347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12299" name="图片 2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48746" y="1556237"/>
              <a:ext cx="5067291" cy="2856559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Storytelling with Data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553315" y="887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2533" name="组合 5"/>
          <p:cNvGrpSpPr/>
          <p:nvPr/>
        </p:nvGrpSpPr>
        <p:grpSpPr>
          <a:xfrm>
            <a:off x="-2222" y="1895475"/>
            <a:ext cx="12203112" cy="3794125"/>
            <a:chOff x="377950" y="1771650"/>
            <a:chExt cx="11581820" cy="3604632"/>
          </a:xfrm>
        </p:grpSpPr>
        <p:pic>
          <p:nvPicPr>
            <p:cNvPr id="22557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7950" y="1771650"/>
              <a:ext cx="11581819" cy="36046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矩形 8"/>
            <p:cNvSpPr/>
            <p:nvPr/>
          </p:nvSpPr>
          <p:spPr>
            <a:xfrm>
              <a:off x="377951" y="1771650"/>
              <a:ext cx="11581819" cy="36046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2534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753" y="1765300"/>
            <a:ext cx="5195887" cy="4113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椭圆 10"/>
          <p:cNvSpPr/>
          <p:nvPr/>
        </p:nvSpPr>
        <p:spPr>
          <a:xfrm>
            <a:off x="2899728" y="2265363"/>
            <a:ext cx="928688" cy="92868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8298815" y="4073525"/>
            <a:ext cx="928688" cy="92868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890838" y="3406775"/>
            <a:ext cx="928688" cy="92868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298815" y="2305050"/>
            <a:ext cx="928688" cy="92868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reeform 120"/>
          <p:cNvSpPr>
            <a:spLocks noEditPoints="1"/>
          </p:cNvSpPr>
          <p:nvPr/>
        </p:nvSpPr>
        <p:spPr bwMode="auto">
          <a:xfrm>
            <a:off x="8560753" y="4306888"/>
            <a:ext cx="398463" cy="460375"/>
          </a:xfrm>
          <a:custGeom>
            <a:avLst/>
            <a:gdLst>
              <a:gd name="T0" fmla="*/ 62 w 80"/>
              <a:gd name="T1" fmla="*/ 22 h 92"/>
              <a:gd name="T2" fmla="*/ 37 w 80"/>
              <a:gd name="T3" fmla="*/ 43 h 92"/>
              <a:gd name="T4" fmla="*/ 37 w 80"/>
              <a:gd name="T5" fmla="*/ 33 h 92"/>
              <a:gd name="T6" fmla="*/ 5 w 80"/>
              <a:gd name="T7" fmla="*/ 58 h 92"/>
              <a:gd name="T8" fmla="*/ 0 w 80"/>
              <a:gd name="T9" fmla="*/ 58 h 92"/>
              <a:gd name="T10" fmla="*/ 37 w 80"/>
              <a:gd name="T11" fmla="*/ 10 h 92"/>
              <a:gd name="T12" fmla="*/ 37 w 80"/>
              <a:gd name="T13" fmla="*/ 0 h 92"/>
              <a:gd name="T14" fmla="*/ 62 w 80"/>
              <a:gd name="T15" fmla="*/ 22 h 92"/>
              <a:gd name="T16" fmla="*/ 44 w 80"/>
              <a:gd name="T17" fmla="*/ 59 h 92"/>
              <a:gd name="T18" fmla="*/ 44 w 80"/>
              <a:gd name="T19" fmla="*/ 49 h 92"/>
              <a:gd name="T20" fmla="*/ 16 w 80"/>
              <a:gd name="T21" fmla="*/ 71 h 92"/>
              <a:gd name="T22" fmla="*/ 44 w 80"/>
              <a:gd name="T23" fmla="*/ 92 h 92"/>
              <a:gd name="T24" fmla="*/ 44 w 80"/>
              <a:gd name="T25" fmla="*/ 82 h 92"/>
              <a:gd name="T26" fmla="*/ 80 w 80"/>
              <a:gd name="T27" fmla="*/ 37 h 92"/>
              <a:gd name="T28" fmla="*/ 75 w 80"/>
              <a:gd name="T29" fmla="*/ 37 h 92"/>
              <a:gd name="T30" fmla="*/ 44 w 80"/>
              <a:gd name="T31" fmla="*/ 59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0" h="92">
                <a:moveTo>
                  <a:pt x="62" y="22"/>
                </a:moveTo>
                <a:cubicBezTo>
                  <a:pt x="37" y="43"/>
                  <a:pt x="37" y="43"/>
                  <a:pt x="37" y="43"/>
                </a:cubicBezTo>
                <a:cubicBezTo>
                  <a:pt x="37" y="33"/>
                  <a:pt x="37" y="33"/>
                  <a:pt x="37" y="33"/>
                </a:cubicBezTo>
                <a:cubicBezTo>
                  <a:pt x="22" y="36"/>
                  <a:pt x="10" y="44"/>
                  <a:pt x="5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2" y="34"/>
                  <a:pt x="14" y="16"/>
                  <a:pt x="37" y="10"/>
                </a:cubicBezTo>
                <a:cubicBezTo>
                  <a:pt x="37" y="0"/>
                  <a:pt x="37" y="0"/>
                  <a:pt x="37" y="0"/>
                </a:cubicBezTo>
                <a:cubicBezTo>
                  <a:pt x="62" y="22"/>
                  <a:pt x="62" y="22"/>
                  <a:pt x="62" y="22"/>
                </a:cubicBezTo>
                <a:close/>
                <a:moveTo>
                  <a:pt x="44" y="59"/>
                </a:moveTo>
                <a:cubicBezTo>
                  <a:pt x="44" y="49"/>
                  <a:pt x="44" y="49"/>
                  <a:pt x="44" y="49"/>
                </a:cubicBezTo>
                <a:cubicBezTo>
                  <a:pt x="16" y="71"/>
                  <a:pt x="16" y="71"/>
                  <a:pt x="16" y="71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82"/>
                  <a:pt x="44" y="82"/>
                  <a:pt x="44" y="82"/>
                </a:cubicBezTo>
                <a:cubicBezTo>
                  <a:pt x="66" y="77"/>
                  <a:pt x="78" y="59"/>
                  <a:pt x="80" y="37"/>
                </a:cubicBezTo>
                <a:cubicBezTo>
                  <a:pt x="75" y="37"/>
                  <a:pt x="75" y="37"/>
                  <a:pt x="75" y="37"/>
                </a:cubicBezTo>
                <a:cubicBezTo>
                  <a:pt x="69" y="49"/>
                  <a:pt x="57" y="56"/>
                  <a:pt x="4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Freeform 123"/>
          <p:cNvSpPr>
            <a:spLocks noEditPoints="1"/>
          </p:cNvSpPr>
          <p:nvPr/>
        </p:nvSpPr>
        <p:spPr bwMode="auto">
          <a:xfrm>
            <a:off x="8568690" y="2555875"/>
            <a:ext cx="384175" cy="427038"/>
          </a:xfrm>
          <a:custGeom>
            <a:avLst/>
            <a:gdLst>
              <a:gd name="T0" fmla="*/ 13 w 77"/>
              <a:gd name="T1" fmla="*/ 8 h 86"/>
              <a:gd name="T2" fmla="*/ 38 w 77"/>
              <a:gd name="T3" fmla="*/ 1 h 86"/>
              <a:gd name="T4" fmla="*/ 59 w 77"/>
              <a:gd name="T5" fmla="*/ 13 h 86"/>
              <a:gd name="T6" fmla="*/ 66 w 77"/>
              <a:gd name="T7" fmla="*/ 38 h 86"/>
              <a:gd name="T8" fmla="*/ 58 w 77"/>
              <a:gd name="T9" fmla="*/ 55 h 86"/>
              <a:gd name="T10" fmla="*/ 64 w 77"/>
              <a:gd name="T11" fmla="*/ 59 h 86"/>
              <a:gd name="T12" fmla="*/ 74 w 77"/>
              <a:gd name="T13" fmla="*/ 72 h 86"/>
              <a:gd name="T14" fmla="*/ 73 w 77"/>
              <a:gd name="T15" fmla="*/ 84 h 86"/>
              <a:gd name="T16" fmla="*/ 73 w 77"/>
              <a:gd name="T17" fmla="*/ 84 h 86"/>
              <a:gd name="T18" fmla="*/ 62 w 77"/>
              <a:gd name="T19" fmla="*/ 82 h 86"/>
              <a:gd name="T20" fmla="*/ 51 w 77"/>
              <a:gd name="T21" fmla="*/ 68 h 86"/>
              <a:gd name="T22" fmla="*/ 49 w 77"/>
              <a:gd name="T23" fmla="*/ 63 h 86"/>
              <a:gd name="T24" fmla="*/ 30 w 77"/>
              <a:gd name="T25" fmla="*/ 66 h 86"/>
              <a:gd name="T26" fmla="*/ 8 w 77"/>
              <a:gd name="T27" fmla="*/ 54 h 86"/>
              <a:gd name="T28" fmla="*/ 1 w 77"/>
              <a:gd name="T29" fmla="*/ 30 h 86"/>
              <a:gd name="T30" fmla="*/ 13 w 77"/>
              <a:gd name="T31" fmla="*/ 8 h 86"/>
              <a:gd name="T32" fmla="*/ 30 w 77"/>
              <a:gd name="T33" fmla="*/ 49 h 86"/>
              <a:gd name="T34" fmla="*/ 38 w 77"/>
              <a:gd name="T35" fmla="*/ 49 h 86"/>
              <a:gd name="T36" fmla="*/ 38 w 77"/>
              <a:gd name="T37" fmla="*/ 40 h 86"/>
              <a:gd name="T38" fmla="*/ 47 w 77"/>
              <a:gd name="T39" fmla="*/ 40 h 86"/>
              <a:gd name="T40" fmla="*/ 47 w 77"/>
              <a:gd name="T41" fmla="*/ 32 h 86"/>
              <a:gd name="T42" fmla="*/ 38 w 77"/>
              <a:gd name="T43" fmla="*/ 32 h 86"/>
              <a:gd name="T44" fmla="*/ 38 w 77"/>
              <a:gd name="T45" fmla="*/ 23 h 86"/>
              <a:gd name="T46" fmla="*/ 30 w 77"/>
              <a:gd name="T47" fmla="*/ 23 h 86"/>
              <a:gd name="T48" fmla="*/ 30 w 77"/>
              <a:gd name="T49" fmla="*/ 32 h 86"/>
              <a:gd name="T50" fmla="*/ 21 w 77"/>
              <a:gd name="T51" fmla="*/ 32 h 86"/>
              <a:gd name="T52" fmla="*/ 21 w 77"/>
              <a:gd name="T53" fmla="*/ 40 h 86"/>
              <a:gd name="T54" fmla="*/ 30 w 77"/>
              <a:gd name="T55" fmla="*/ 40 h 86"/>
              <a:gd name="T56" fmla="*/ 30 w 77"/>
              <a:gd name="T57" fmla="*/ 49 h 86"/>
              <a:gd name="T58" fmla="*/ 18 w 77"/>
              <a:gd name="T59" fmla="*/ 36 h 86"/>
              <a:gd name="T60" fmla="*/ 43 w 77"/>
              <a:gd name="T61" fmla="*/ 19 h 86"/>
              <a:gd name="T62" fmla="*/ 18 w 77"/>
              <a:gd name="T63" fmla="*/ 36 h 86"/>
              <a:gd name="T64" fmla="*/ 36 w 77"/>
              <a:gd name="T65" fmla="*/ 12 h 86"/>
              <a:gd name="T66" fmla="*/ 20 w 77"/>
              <a:gd name="T67" fmla="*/ 16 h 86"/>
              <a:gd name="T68" fmla="*/ 12 w 77"/>
              <a:gd name="T69" fmla="*/ 31 h 86"/>
              <a:gd name="T70" fmla="*/ 16 w 77"/>
              <a:gd name="T71" fmla="*/ 47 h 86"/>
              <a:gd name="T72" fmla="*/ 31 w 77"/>
              <a:gd name="T73" fmla="*/ 55 h 86"/>
              <a:gd name="T74" fmla="*/ 47 w 77"/>
              <a:gd name="T75" fmla="*/ 51 h 86"/>
              <a:gd name="T76" fmla="*/ 55 w 77"/>
              <a:gd name="T77" fmla="*/ 36 h 86"/>
              <a:gd name="T78" fmla="*/ 51 w 77"/>
              <a:gd name="T79" fmla="*/ 20 h 86"/>
              <a:gd name="T80" fmla="*/ 36 w 77"/>
              <a:gd name="T81" fmla="*/ 12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" h="86">
                <a:moveTo>
                  <a:pt x="13" y="8"/>
                </a:moveTo>
                <a:cubicBezTo>
                  <a:pt x="20" y="2"/>
                  <a:pt x="29" y="0"/>
                  <a:pt x="38" y="1"/>
                </a:cubicBezTo>
                <a:cubicBezTo>
                  <a:pt x="46" y="2"/>
                  <a:pt x="54" y="6"/>
                  <a:pt x="59" y="13"/>
                </a:cubicBezTo>
                <a:cubicBezTo>
                  <a:pt x="65" y="21"/>
                  <a:pt x="67" y="29"/>
                  <a:pt x="66" y="38"/>
                </a:cubicBezTo>
                <a:cubicBezTo>
                  <a:pt x="65" y="44"/>
                  <a:pt x="63" y="50"/>
                  <a:pt x="58" y="55"/>
                </a:cubicBezTo>
                <a:cubicBezTo>
                  <a:pt x="60" y="56"/>
                  <a:pt x="62" y="57"/>
                  <a:pt x="64" y="59"/>
                </a:cubicBezTo>
                <a:cubicBezTo>
                  <a:pt x="74" y="72"/>
                  <a:pt x="74" y="72"/>
                  <a:pt x="74" y="72"/>
                </a:cubicBezTo>
                <a:cubicBezTo>
                  <a:pt x="77" y="76"/>
                  <a:pt x="76" y="81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69" y="86"/>
                  <a:pt x="64" y="86"/>
                  <a:pt x="62" y="82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7"/>
                  <a:pt x="49" y="65"/>
                  <a:pt x="49" y="63"/>
                </a:cubicBezTo>
                <a:cubicBezTo>
                  <a:pt x="43" y="66"/>
                  <a:pt x="36" y="67"/>
                  <a:pt x="30" y="66"/>
                </a:cubicBezTo>
                <a:cubicBezTo>
                  <a:pt x="21" y="65"/>
                  <a:pt x="13" y="61"/>
                  <a:pt x="8" y="54"/>
                </a:cubicBezTo>
                <a:cubicBezTo>
                  <a:pt x="2" y="47"/>
                  <a:pt x="0" y="38"/>
                  <a:pt x="1" y="30"/>
                </a:cubicBezTo>
                <a:cubicBezTo>
                  <a:pt x="2" y="21"/>
                  <a:pt x="6" y="13"/>
                  <a:pt x="13" y="8"/>
                </a:cubicBezTo>
                <a:close/>
                <a:moveTo>
                  <a:pt x="30" y="49"/>
                </a:moveTo>
                <a:cubicBezTo>
                  <a:pt x="38" y="49"/>
                  <a:pt x="38" y="49"/>
                  <a:pt x="38" y="49"/>
                </a:cubicBezTo>
                <a:cubicBezTo>
                  <a:pt x="38" y="40"/>
                  <a:pt x="38" y="40"/>
                  <a:pt x="38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2"/>
                  <a:pt x="47" y="32"/>
                  <a:pt x="47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23"/>
                  <a:pt x="38" y="23"/>
                  <a:pt x="38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32"/>
                  <a:pt x="30" y="32"/>
                  <a:pt x="30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40"/>
                  <a:pt x="21" y="40"/>
                  <a:pt x="21" y="40"/>
                </a:cubicBezTo>
                <a:cubicBezTo>
                  <a:pt x="30" y="40"/>
                  <a:pt x="30" y="40"/>
                  <a:pt x="30" y="40"/>
                </a:cubicBezTo>
                <a:cubicBezTo>
                  <a:pt x="30" y="49"/>
                  <a:pt x="30" y="49"/>
                  <a:pt x="30" y="49"/>
                </a:cubicBezTo>
                <a:close/>
                <a:moveTo>
                  <a:pt x="18" y="36"/>
                </a:moveTo>
                <a:cubicBezTo>
                  <a:pt x="22" y="26"/>
                  <a:pt x="31" y="21"/>
                  <a:pt x="43" y="19"/>
                </a:cubicBezTo>
                <a:cubicBezTo>
                  <a:pt x="31" y="11"/>
                  <a:pt x="16" y="22"/>
                  <a:pt x="18" y="36"/>
                </a:cubicBezTo>
                <a:close/>
                <a:moveTo>
                  <a:pt x="36" y="12"/>
                </a:moveTo>
                <a:cubicBezTo>
                  <a:pt x="31" y="11"/>
                  <a:pt x="25" y="13"/>
                  <a:pt x="20" y="16"/>
                </a:cubicBezTo>
                <a:cubicBezTo>
                  <a:pt x="15" y="20"/>
                  <a:pt x="13" y="25"/>
                  <a:pt x="12" y="31"/>
                </a:cubicBezTo>
                <a:cubicBezTo>
                  <a:pt x="11" y="37"/>
                  <a:pt x="13" y="42"/>
                  <a:pt x="16" y="47"/>
                </a:cubicBezTo>
                <a:cubicBezTo>
                  <a:pt x="20" y="52"/>
                  <a:pt x="25" y="55"/>
                  <a:pt x="31" y="55"/>
                </a:cubicBezTo>
                <a:cubicBezTo>
                  <a:pt x="36" y="56"/>
                  <a:pt x="42" y="55"/>
                  <a:pt x="47" y="51"/>
                </a:cubicBezTo>
                <a:cubicBezTo>
                  <a:pt x="52" y="47"/>
                  <a:pt x="55" y="42"/>
                  <a:pt x="55" y="36"/>
                </a:cubicBezTo>
                <a:cubicBezTo>
                  <a:pt x="56" y="31"/>
                  <a:pt x="54" y="25"/>
                  <a:pt x="51" y="20"/>
                </a:cubicBezTo>
                <a:cubicBezTo>
                  <a:pt x="47" y="15"/>
                  <a:pt x="42" y="13"/>
                  <a:pt x="36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204"/>
          <p:cNvSpPr>
            <a:spLocks noEditPoints="1"/>
          </p:cNvSpPr>
          <p:nvPr/>
        </p:nvSpPr>
        <p:spPr bwMode="auto">
          <a:xfrm>
            <a:off x="3171190" y="2497138"/>
            <a:ext cx="385763" cy="465138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Freeform 238"/>
          <p:cNvSpPr>
            <a:spLocks noEditPoints="1"/>
          </p:cNvSpPr>
          <p:nvPr/>
        </p:nvSpPr>
        <p:spPr bwMode="auto">
          <a:xfrm>
            <a:off x="3109278" y="4289425"/>
            <a:ext cx="596900" cy="490538"/>
          </a:xfrm>
          <a:custGeom>
            <a:avLst/>
            <a:gdLst>
              <a:gd name="T0" fmla="*/ 122 w 300"/>
              <a:gd name="T1" fmla="*/ 0 h 247"/>
              <a:gd name="T2" fmla="*/ 208 w 300"/>
              <a:gd name="T3" fmla="*/ 36 h 247"/>
              <a:gd name="T4" fmla="*/ 244 w 300"/>
              <a:gd name="T5" fmla="*/ 122 h 247"/>
              <a:gd name="T6" fmla="*/ 208 w 300"/>
              <a:gd name="T7" fmla="*/ 208 h 247"/>
              <a:gd name="T8" fmla="*/ 122 w 300"/>
              <a:gd name="T9" fmla="*/ 244 h 247"/>
              <a:gd name="T10" fmla="*/ 35 w 300"/>
              <a:gd name="T11" fmla="*/ 208 h 247"/>
              <a:gd name="T12" fmla="*/ 0 w 300"/>
              <a:gd name="T13" fmla="*/ 122 h 247"/>
              <a:gd name="T14" fmla="*/ 35 w 300"/>
              <a:gd name="T15" fmla="*/ 36 h 247"/>
              <a:gd name="T16" fmla="*/ 122 w 300"/>
              <a:gd name="T17" fmla="*/ 0 h 247"/>
              <a:gd name="T18" fmla="*/ 175 w 300"/>
              <a:gd name="T19" fmla="*/ 245 h 247"/>
              <a:gd name="T20" fmla="*/ 300 w 300"/>
              <a:gd name="T21" fmla="*/ 158 h 247"/>
              <a:gd name="T22" fmla="*/ 298 w 300"/>
              <a:gd name="T23" fmla="*/ 126 h 247"/>
              <a:gd name="T24" fmla="*/ 175 w 300"/>
              <a:gd name="T25" fmla="*/ 245 h 247"/>
              <a:gd name="T26" fmla="*/ 130 w 300"/>
              <a:gd name="T27" fmla="*/ 80 h 247"/>
              <a:gd name="T28" fmla="*/ 151 w 300"/>
              <a:gd name="T29" fmla="*/ 91 h 247"/>
              <a:gd name="T30" fmla="*/ 181 w 300"/>
              <a:gd name="T31" fmla="*/ 71 h 247"/>
              <a:gd name="T32" fmla="*/ 177 w 300"/>
              <a:gd name="T33" fmla="*/ 66 h 247"/>
              <a:gd name="T34" fmla="*/ 130 w 300"/>
              <a:gd name="T35" fmla="*/ 44 h 247"/>
              <a:gd name="T36" fmla="*/ 130 w 300"/>
              <a:gd name="T37" fmla="*/ 80 h 247"/>
              <a:gd name="T38" fmla="*/ 162 w 300"/>
              <a:gd name="T39" fmla="*/ 108 h 247"/>
              <a:gd name="T40" fmla="*/ 164 w 300"/>
              <a:gd name="T41" fmla="*/ 122 h 247"/>
              <a:gd name="T42" fmla="*/ 161 w 300"/>
              <a:gd name="T43" fmla="*/ 138 h 247"/>
              <a:gd name="T44" fmla="*/ 192 w 300"/>
              <a:gd name="T45" fmla="*/ 157 h 247"/>
              <a:gd name="T46" fmla="*/ 200 w 300"/>
              <a:gd name="T47" fmla="*/ 122 h 247"/>
              <a:gd name="T48" fmla="*/ 192 w 300"/>
              <a:gd name="T49" fmla="*/ 87 h 247"/>
              <a:gd name="T50" fmla="*/ 162 w 300"/>
              <a:gd name="T51" fmla="*/ 108 h 247"/>
              <a:gd name="T52" fmla="*/ 149 w 300"/>
              <a:gd name="T53" fmla="*/ 154 h 247"/>
              <a:gd name="T54" fmla="*/ 130 w 300"/>
              <a:gd name="T55" fmla="*/ 164 h 247"/>
              <a:gd name="T56" fmla="*/ 130 w 300"/>
              <a:gd name="T57" fmla="*/ 200 h 247"/>
              <a:gd name="T58" fmla="*/ 177 w 300"/>
              <a:gd name="T59" fmla="*/ 178 h 247"/>
              <a:gd name="T60" fmla="*/ 181 w 300"/>
              <a:gd name="T61" fmla="*/ 174 h 247"/>
              <a:gd name="T62" fmla="*/ 149 w 300"/>
              <a:gd name="T63" fmla="*/ 154 h 247"/>
              <a:gd name="T64" fmla="*/ 110 w 300"/>
              <a:gd name="T65" fmla="*/ 163 h 247"/>
              <a:gd name="T66" fmla="*/ 94 w 300"/>
              <a:gd name="T67" fmla="*/ 155 h 247"/>
              <a:gd name="T68" fmla="*/ 64 w 300"/>
              <a:gd name="T69" fmla="*/ 176 h 247"/>
              <a:gd name="T70" fmla="*/ 66 w 300"/>
              <a:gd name="T71" fmla="*/ 178 h 247"/>
              <a:gd name="T72" fmla="*/ 110 w 300"/>
              <a:gd name="T73" fmla="*/ 200 h 247"/>
              <a:gd name="T74" fmla="*/ 110 w 300"/>
              <a:gd name="T75" fmla="*/ 163 h 247"/>
              <a:gd name="T76" fmla="*/ 82 w 300"/>
              <a:gd name="T77" fmla="*/ 139 h 247"/>
              <a:gd name="T78" fmla="*/ 79 w 300"/>
              <a:gd name="T79" fmla="*/ 122 h 247"/>
              <a:gd name="T80" fmla="*/ 80 w 300"/>
              <a:gd name="T81" fmla="*/ 111 h 247"/>
              <a:gd name="T82" fmla="*/ 49 w 300"/>
              <a:gd name="T83" fmla="*/ 92 h 247"/>
              <a:gd name="T84" fmla="*/ 43 w 300"/>
              <a:gd name="T85" fmla="*/ 122 h 247"/>
              <a:gd name="T86" fmla="*/ 52 w 300"/>
              <a:gd name="T87" fmla="*/ 159 h 247"/>
              <a:gd name="T88" fmla="*/ 82 w 300"/>
              <a:gd name="T89" fmla="*/ 139 h 247"/>
              <a:gd name="T90" fmla="*/ 90 w 300"/>
              <a:gd name="T91" fmla="*/ 94 h 247"/>
              <a:gd name="T92" fmla="*/ 91 w 300"/>
              <a:gd name="T93" fmla="*/ 92 h 247"/>
              <a:gd name="T94" fmla="*/ 110 w 300"/>
              <a:gd name="T95" fmla="*/ 81 h 247"/>
              <a:gd name="T96" fmla="*/ 110 w 300"/>
              <a:gd name="T97" fmla="*/ 44 h 247"/>
              <a:gd name="T98" fmla="*/ 66 w 300"/>
              <a:gd name="T99" fmla="*/ 66 h 247"/>
              <a:gd name="T100" fmla="*/ 59 w 300"/>
              <a:gd name="T101" fmla="*/ 74 h 247"/>
              <a:gd name="T102" fmla="*/ 90 w 300"/>
              <a:gd name="T103" fmla="*/ 94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0" h="247">
                <a:moveTo>
                  <a:pt x="122" y="0"/>
                </a:moveTo>
                <a:cubicBezTo>
                  <a:pt x="155" y="0"/>
                  <a:pt x="186" y="14"/>
                  <a:pt x="208" y="36"/>
                </a:cubicBezTo>
                <a:cubicBezTo>
                  <a:pt x="230" y="58"/>
                  <a:pt x="244" y="88"/>
                  <a:pt x="244" y="122"/>
                </a:cubicBezTo>
                <a:cubicBezTo>
                  <a:pt x="244" y="156"/>
                  <a:pt x="230" y="186"/>
                  <a:pt x="208" y="208"/>
                </a:cubicBezTo>
                <a:cubicBezTo>
                  <a:pt x="186" y="230"/>
                  <a:pt x="155" y="244"/>
                  <a:pt x="122" y="244"/>
                </a:cubicBezTo>
                <a:cubicBezTo>
                  <a:pt x="88" y="244"/>
                  <a:pt x="57" y="230"/>
                  <a:pt x="35" y="208"/>
                </a:cubicBezTo>
                <a:cubicBezTo>
                  <a:pt x="13" y="186"/>
                  <a:pt x="0" y="156"/>
                  <a:pt x="0" y="122"/>
                </a:cubicBezTo>
                <a:cubicBezTo>
                  <a:pt x="0" y="88"/>
                  <a:pt x="13" y="58"/>
                  <a:pt x="35" y="36"/>
                </a:cubicBezTo>
                <a:cubicBezTo>
                  <a:pt x="57" y="14"/>
                  <a:pt x="88" y="0"/>
                  <a:pt x="122" y="0"/>
                </a:cubicBezTo>
                <a:close/>
                <a:moveTo>
                  <a:pt x="175" y="245"/>
                </a:moveTo>
                <a:cubicBezTo>
                  <a:pt x="292" y="247"/>
                  <a:pt x="257" y="150"/>
                  <a:pt x="300" y="158"/>
                </a:cubicBezTo>
                <a:cubicBezTo>
                  <a:pt x="298" y="126"/>
                  <a:pt x="298" y="126"/>
                  <a:pt x="298" y="126"/>
                </a:cubicBezTo>
                <a:cubicBezTo>
                  <a:pt x="230" y="122"/>
                  <a:pt x="286" y="229"/>
                  <a:pt x="175" y="245"/>
                </a:cubicBezTo>
                <a:close/>
                <a:moveTo>
                  <a:pt x="130" y="80"/>
                </a:moveTo>
                <a:cubicBezTo>
                  <a:pt x="139" y="82"/>
                  <a:pt x="146" y="86"/>
                  <a:pt x="151" y="91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0" y="69"/>
                  <a:pt x="179" y="68"/>
                  <a:pt x="177" y="66"/>
                </a:cubicBezTo>
                <a:cubicBezTo>
                  <a:pt x="165" y="54"/>
                  <a:pt x="149" y="46"/>
                  <a:pt x="130" y="44"/>
                </a:cubicBezTo>
                <a:cubicBezTo>
                  <a:pt x="130" y="80"/>
                  <a:pt x="130" y="80"/>
                  <a:pt x="130" y="80"/>
                </a:cubicBezTo>
                <a:close/>
                <a:moveTo>
                  <a:pt x="162" y="108"/>
                </a:moveTo>
                <a:cubicBezTo>
                  <a:pt x="164" y="112"/>
                  <a:pt x="164" y="117"/>
                  <a:pt x="164" y="122"/>
                </a:cubicBezTo>
                <a:cubicBezTo>
                  <a:pt x="164" y="128"/>
                  <a:pt x="163" y="133"/>
                  <a:pt x="161" y="138"/>
                </a:cubicBezTo>
                <a:cubicBezTo>
                  <a:pt x="192" y="157"/>
                  <a:pt x="192" y="157"/>
                  <a:pt x="192" y="157"/>
                </a:cubicBezTo>
                <a:cubicBezTo>
                  <a:pt x="197" y="147"/>
                  <a:pt x="200" y="135"/>
                  <a:pt x="200" y="122"/>
                </a:cubicBezTo>
                <a:cubicBezTo>
                  <a:pt x="200" y="110"/>
                  <a:pt x="197" y="98"/>
                  <a:pt x="192" y="87"/>
                </a:cubicBezTo>
                <a:cubicBezTo>
                  <a:pt x="162" y="108"/>
                  <a:pt x="162" y="108"/>
                  <a:pt x="162" y="108"/>
                </a:cubicBezTo>
                <a:close/>
                <a:moveTo>
                  <a:pt x="149" y="154"/>
                </a:moveTo>
                <a:cubicBezTo>
                  <a:pt x="144" y="159"/>
                  <a:pt x="138" y="162"/>
                  <a:pt x="130" y="164"/>
                </a:cubicBezTo>
                <a:cubicBezTo>
                  <a:pt x="130" y="200"/>
                  <a:pt x="130" y="200"/>
                  <a:pt x="130" y="200"/>
                </a:cubicBezTo>
                <a:cubicBezTo>
                  <a:pt x="149" y="198"/>
                  <a:pt x="165" y="190"/>
                  <a:pt x="177" y="178"/>
                </a:cubicBezTo>
                <a:cubicBezTo>
                  <a:pt x="178" y="176"/>
                  <a:pt x="180" y="175"/>
                  <a:pt x="181" y="174"/>
                </a:cubicBezTo>
                <a:cubicBezTo>
                  <a:pt x="149" y="154"/>
                  <a:pt x="149" y="154"/>
                  <a:pt x="149" y="154"/>
                </a:cubicBezTo>
                <a:close/>
                <a:moveTo>
                  <a:pt x="110" y="163"/>
                </a:moveTo>
                <a:cubicBezTo>
                  <a:pt x="104" y="162"/>
                  <a:pt x="99" y="159"/>
                  <a:pt x="94" y="155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65" y="176"/>
                  <a:pt x="65" y="177"/>
                  <a:pt x="66" y="178"/>
                </a:cubicBezTo>
                <a:cubicBezTo>
                  <a:pt x="78" y="189"/>
                  <a:pt x="93" y="197"/>
                  <a:pt x="110" y="200"/>
                </a:cubicBezTo>
                <a:cubicBezTo>
                  <a:pt x="110" y="163"/>
                  <a:pt x="110" y="163"/>
                  <a:pt x="110" y="163"/>
                </a:cubicBezTo>
                <a:close/>
                <a:moveTo>
                  <a:pt x="82" y="139"/>
                </a:moveTo>
                <a:cubicBezTo>
                  <a:pt x="80" y="134"/>
                  <a:pt x="79" y="128"/>
                  <a:pt x="79" y="122"/>
                </a:cubicBezTo>
                <a:cubicBezTo>
                  <a:pt x="79" y="118"/>
                  <a:pt x="79" y="115"/>
                  <a:pt x="80" y="111"/>
                </a:cubicBezTo>
                <a:cubicBezTo>
                  <a:pt x="49" y="92"/>
                  <a:pt x="49" y="92"/>
                  <a:pt x="49" y="92"/>
                </a:cubicBezTo>
                <a:cubicBezTo>
                  <a:pt x="45" y="101"/>
                  <a:pt x="43" y="111"/>
                  <a:pt x="43" y="122"/>
                </a:cubicBezTo>
                <a:cubicBezTo>
                  <a:pt x="43" y="135"/>
                  <a:pt x="46" y="148"/>
                  <a:pt x="52" y="159"/>
                </a:cubicBezTo>
                <a:cubicBezTo>
                  <a:pt x="82" y="139"/>
                  <a:pt x="82" y="139"/>
                  <a:pt x="82" y="139"/>
                </a:cubicBezTo>
                <a:close/>
                <a:moveTo>
                  <a:pt x="90" y="94"/>
                </a:moveTo>
                <a:cubicBezTo>
                  <a:pt x="90" y="93"/>
                  <a:pt x="91" y="92"/>
                  <a:pt x="91" y="92"/>
                </a:cubicBezTo>
                <a:cubicBezTo>
                  <a:pt x="97" y="86"/>
                  <a:pt x="103" y="83"/>
                  <a:pt x="110" y="81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93" y="46"/>
                  <a:pt x="78" y="55"/>
                  <a:pt x="66" y="66"/>
                </a:cubicBezTo>
                <a:cubicBezTo>
                  <a:pt x="63" y="69"/>
                  <a:pt x="61" y="72"/>
                  <a:pt x="59" y="74"/>
                </a:cubicBezTo>
                <a:lnTo>
                  <a:pt x="90" y="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8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56" name="文本框 20"/>
          <p:cNvSpPr txBox="1"/>
          <p:nvPr/>
        </p:nvSpPr>
        <p:spPr>
          <a:xfrm>
            <a:off x="299720" y="2265680"/>
            <a:ext cx="25552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Automate refresh with Power Query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554" name="文本框 23"/>
          <p:cNvSpPr txBox="1"/>
          <p:nvPr/>
        </p:nvSpPr>
        <p:spPr>
          <a:xfrm>
            <a:off x="-1905" y="3891280"/>
            <a:ext cx="28822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r"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KPIs like Customer Retention &amp; Avg. Order Value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552" name="文本框 26"/>
          <p:cNvSpPr txBox="1"/>
          <p:nvPr/>
        </p:nvSpPr>
        <p:spPr>
          <a:xfrm>
            <a:off x="9370695" y="2257425"/>
            <a:ext cx="30778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Expand dataset with external sources (e.g., demographics)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550" name="文本框 29"/>
          <p:cNvSpPr txBox="1"/>
          <p:nvPr/>
        </p:nvSpPr>
        <p:spPr>
          <a:xfrm>
            <a:off x="9370695" y="4016375"/>
            <a:ext cx="30772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Build comparison view: Planned vs. Actual sales</a:t>
            </a:r>
            <a:endParaRPr lang="en-US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548" name="图片 31"/>
          <p:cNvPicPr>
            <a:picLocks noChangeAspect="1"/>
          </p:cNvPicPr>
          <p:nvPr/>
        </p:nvPicPr>
        <p:blipFill>
          <a:blip r:embed="rId4"/>
          <a:srcRect t="6752" b="8167"/>
          <a:stretch>
            <a:fillRect/>
          </a:stretch>
        </p:blipFill>
        <p:spPr>
          <a:xfrm>
            <a:off x="4198303" y="2432050"/>
            <a:ext cx="3733800" cy="21161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6" name="文本框 16"/>
          <p:cNvSpPr txBox="1"/>
          <p:nvPr/>
        </p:nvSpPr>
        <p:spPr>
          <a:xfrm>
            <a:off x="1997075" y="313690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Future Improvements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-1397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Oval 9"/>
          <p:cNvSpPr/>
          <p:nvPr>
            <p:custDataLst>
              <p:tags r:id="rId2"/>
            </p:custDataLst>
          </p:nvPr>
        </p:nvSpPr>
        <p:spPr>
          <a:xfrm>
            <a:off x="2039938" y="1827213"/>
            <a:ext cx="812800" cy="8128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1535" name="TextBox 10"/>
          <p:cNvSpPr txBox="1"/>
          <p:nvPr>
            <p:custDataLst>
              <p:tags r:id="rId3"/>
            </p:custDataLst>
          </p:nvPr>
        </p:nvSpPr>
        <p:spPr>
          <a:xfrm>
            <a:off x="958850" y="2741930"/>
            <a:ext cx="264160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Transform &amp; Model Data using Power Query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Oval 22"/>
          <p:cNvSpPr/>
          <p:nvPr>
            <p:custDataLst>
              <p:tags r:id="rId4"/>
            </p:custDataLst>
          </p:nvPr>
        </p:nvSpPr>
        <p:spPr>
          <a:xfrm>
            <a:off x="4478338" y="1827213"/>
            <a:ext cx="812800" cy="8128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Oval 34"/>
          <p:cNvSpPr/>
          <p:nvPr>
            <p:custDataLst>
              <p:tags r:id="rId5"/>
            </p:custDataLst>
          </p:nvPr>
        </p:nvSpPr>
        <p:spPr>
          <a:xfrm>
            <a:off x="6894513" y="1827213"/>
            <a:ext cx="811213" cy="8128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5" name="Oval 38"/>
          <p:cNvSpPr/>
          <p:nvPr>
            <p:custDataLst>
              <p:tags r:id="rId6"/>
            </p:custDataLst>
          </p:nvPr>
        </p:nvSpPr>
        <p:spPr>
          <a:xfrm>
            <a:off x="9331325" y="1827213"/>
            <a:ext cx="812800" cy="8128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Oval 42"/>
          <p:cNvSpPr/>
          <p:nvPr>
            <p:custDataLst>
              <p:tags r:id="rId7"/>
            </p:custDataLst>
          </p:nvPr>
        </p:nvSpPr>
        <p:spPr>
          <a:xfrm>
            <a:off x="3259138" y="3884613"/>
            <a:ext cx="812800" cy="8128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7" name="Oval 46"/>
          <p:cNvSpPr/>
          <p:nvPr>
            <p:custDataLst>
              <p:tags r:id="rId8"/>
            </p:custDataLst>
          </p:nvPr>
        </p:nvSpPr>
        <p:spPr>
          <a:xfrm>
            <a:off x="5675313" y="3884613"/>
            <a:ext cx="812800" cy="8128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06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8" name="Oval 50"/>
          <p:cNvSpPr/>
          <p:nvPr>
            <p:custDataLst>
              <p:tags r:id="rId9"/>
            </p:custDataLst>
          </p:nvPr>
        </p:nvSpPr>
        <p:spPr>
          <a:xfrm>
            <a:off x="8112125" y="3884613"/>
            <a:ext cx="812800" cy="812800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07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1533" name="TextBox 10"/>
          <p:cNvSpPr txBox="1"/>
          <p:nvPr>
            <p:custDataLst>
              <p:tags r:id="rId10"/>
            </p:custDataLst>
          </p:nvPr>
        </p:nvSpPr>
        <p:spPr>
          <a:xfrm>
            <a:off x="3508375" y="2741930"/>
            <a:ext cx="26523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Extract Business Insights with Pivot Analysis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31" name="TextBox 10"/>
          <p:cNvSpPr txBox="1"/>
          <p:nvPr>
            <p:custDataLst>
              <p:tags r:id="rId11"/>
            </p:custDataLst>
          </p:nvPr>
        </p:nvSpPr>
        <p:spPr>
          <a:xfrm>
            <a:off x="6001385" y="2741930"/>
            <a:ext cx="26911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Dashboards that tell stories, not just numbers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9" name="TextBox 10"/>
          <p:cNvSpPr txBox="1"/>
          <p:nvPr>
            <p:custDataLst>
              <p:tags r:id="rId12"/>
            </p:custDataLst>
          </p:nvPr>
        </p:nvSpPr>
        <p:spPr>
          <a:xfrm>
            <a:off x="8559165" y="2741930"/>
            <a:ext cx="267208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Think Critically from a decision-maker’s perspective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7" name="TextBox 10"/>
          <p:cNvSpPr txBox="1"/>
          <p:nvPr>
            <p:custDataLst>
              <p:tags r:id="rId13"/>
            </p:custDataLst>
          </p:nvPr>
        </p:nvSpPr>
        <p:spPr>
          <a:xfrm>
            <a:off x="2088515" y="5005705"/>
            <a:ext cx="267208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Connect Data with Decisions for practical impact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5" name="TextBox 10"/>
          <p:cNvSpPr txBox="1"/>
          <p:nvPr>
            <p:custDataLst>
              <p:tags r:id="rId14"/>
            </p:custDataLst>
          </p:nvPr>
        </p:nvSpPr>
        <p:spPr>
          <a:xfrm>
            <a:off x="4779645" y="4996180"/>
            <a:ext cx="263271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ctr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 Excel as a Strategic Tool rather than just a calculator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523" name="TextBox 10"/>
          <p:cNvSpPr txBox="1"/>
          <p:nvPr>
            <p:custDataLst>
              <p:tags r:id="rId15"/>
            </p:custDataLst>
          </p:nvPr>
        </p:nvSpPr>
        <p:spPr>
          <a:xfrm>
            <a:off x="7440930" y="5005705"/>
            <a:ext cx="2642235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 with Clarity, Intent &amp; Creativity in every analysis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-1397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Final Dashboard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 descr="Final Retail Sales Dashboard"/>
          <p:cNvPicPr>
            <a:picLocks noChangeAspect="1"/>
          </p:cNvPicPr>
          <p:nvPr/>
        </p:nvPicPr>
        <p:blipFill>
          <a:blip r:embed="rId2"/>
          <a:srcRect l="578" t="12741" r="1995" b="6935"/>
          <a:stretch>
            <a:fillRect/>
          </a:stretch>
        </p:blipFill>
        <p:spPr>
          <a:xfrm>
            <a:off x="-6985" y="1200150"/>
            <a:ext cx="12198985" cy="56578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-1397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Project Overview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 descr="Retail Sales Dashboar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992505"/>
            <a:ext cx="10495280" cy="590359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365" name="组合 5"/>
          <p:cNvGrpSpPr/>
          <p:nvPr/>
        </p:nvGrpSpPr>
        <p:grpSpPr>
          <a:xfrm>
            <a:off x="4532313" y="1968500"/>
            <a:ext cx="3482975" cy="3854450"/>
            <a:chOff x="4545013" y="2108201"/>
            <a:chExt cx="3482975" cy="3854449"/>
          </a:xfrm>
        </p:grpSpPr>
        <p:sp>
          <p:nvSpPr>
            <p:cNvPr id="15381" name="Freeform 10"/>
            <p:cNvSpPr/>
            <p:nvPr/>
          </p:nvSpPr>
          <p:spPr>
            <a:xfrm>
              <a:off x="4814888" y="3854450"/>
              <a:ext cx="533400" cy="1042987"/>
            </a:xfrm>
            <a:custGeom>
              <a:avLst/>
              <a:gdLst/>
              <a:ahLst/>
              <a:cxnLst>
                <a:cxn ang="0">
                  <a:pos x="25574" y="1042987"/>
                </a:cxn>
                <a:cxn ang="0">
                  <a:pos x="0" y="793181"/>
                </a:cxn>
                <a:cxn ang="0">
                  <a:pos x="505999" y="0"/>
                </a:cxn>
                <a:cxn ang="0">
                  <a:pos x="533400" y="60172"/>
                </a:cxn>
                <a:cxn ang="0">
                  <a:pos x="65762" y="793181"/>
                </a:cxn>
                <a:cxn ang="0">
                  <a:pos x="89509" y="1028400"/>
                </a:cxn>
                <a:cxn ang="0">
                  <a:pos x="25574" y="1042987"/>
                </a:cxn>
              </a:cxnLst>
              <a:pathLst>
                <a:path w="292" h="572">
                  <a:moveTo>
                    <a:pt x="14" y="572"/>
                  </a:moveTo>
                  <a:cubicBezTo>
                    <a:pt x="4" y="527"/>
                    <a:pt x="0" y="481"/>
                    <a:pt x="0" y="435"/>
                  </a:cubicBezTo>
                  <a:cubicBezTo>
                    <a:pt x="0" y="250"/>
                    <a:pt x="108" y="79"/>
                    <a:pt x="277" y="0"/>
                  </a:cubicBezTo>
                  <a:cubicBezTo>
                    <a:pt x="292" y="33"/>
                    <a:pt x="292" y="33"/>
                    <a:pt x="292" y="33"/>
                  </a:cubicBezTo>
                  <a:cubicBezTo>
                    <a:pt x="136" y="106"/>
                    <a:pt x="36" y="264"/>
                    <a:pt x="36" y="435"/>
                  </a:cubicBezTo>
                  <a:cubicBezTo>
                    <a:pt x="36" y="479"/>
                    <a:pt x="40" y="522"/>
                    <a:pt x="49" y="564"/>
                  </a:cubicBezTo>
                  <a:lnTo>
                    <a:pt x="14" y="572"/>
                  </a:ln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82" name="Freeform 11"/>
            <p:cNvSpPr/>
            <p:nvPr/>
          </p:nvSpPr>
          <p:spPr>
            <a:xfrm>
              <a:off x="5575300" y="5151438"/>
              <a:ext cx="1620838" cy="652462"/>
            </a:xfrm>
            <a:custGeom>
              <a:avLst/>
              <a:gdLst/>
              <a:ahLst/>
              <a:cxnLst>
                <a:cxn ang="0">
                  <a:pos x="394258" y="652462"/>
                </a:cxn>
                <a:cxn ang="0">
                  <a:pos x="0" y="583206"/>
                </a:cxn>
                <a:cxn ang="0">
                  <a:pos x="23728" y="523063"/>
                </a:cxn>
                <a:cxn ang="0">
                  <a:pos x="394258" y="586851"/>
                </a:cxn>
                <a:cxn ang="0">
                  <a:pos x="1567905" y="0"/>
                </a:cxn>
                <a:cxn ang="0">
                  <a:pos x="1620838" y="40095"/>
                </a:cxn>
                <a:cxn ang="0">
                  <a:pos x="1091510" y="486613"/>
                </a:cxn>
                <a:cxn ang="0">
                  <a:pos x="394258" y="652462"/>
                </a:cxn>
              </a:cxnLst>
              <a:pathLst>
                <a:path w="888" h="358">
                  <a:moveTo>
                    <a:pt x="216" y="358"/>
                  </a:moveTo>
                  <a:cubicBezTo>
                    <a:pt x="142" y="358"/>
                    <a:pt x="70" y="345"/>
                    <a:pt x="0" y="320"/>
                  </a:cubicBezTo>
                  <a:cubicBezTo>
                    <a:pt x="13" y="287"/>
                    <a:pt x="13" y="287"/>
                    <a:pt x="13" y="287"/>
                  </a:cubicBezTo>
                  <a:cubicBezTo>
                    <a:pt x="78" y="310"/>
                    <a:pt x="146" y="322"/>
                    <a:pt x="216" y="322"/>
                  </a:cubicBezTo>
                  <a:cubicBezTo>
                    <a:pt x="472" y="322"/>
                    <a:pt x="706" y="205"/>
                    <a:pt x="859" y="0"/>
                  </a:cubicBezTo>
                  <a:cubicBezTo>
                    <a:pt x="888" y="22"/>
                    <a:pt x="888" y="22"/>
                    <a:pt x="888" y="22"/>
                  </a:cubicBezTo>
                  <a:cubicBezTo>
                    <a:pt x="812" y="124"/>
                    <a:pt x="711" y="209"/>
                    <a:pt x="598" y="267"/>
                  </a:cubicBezTo>
                  <a:cubicBezTo>
                    <a:pt x="479" y="327"/>
                    <a:pt x="351" y="358"/>
                    <a:pt x="216" y="358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83" name="Freeform 12"/>
            <p:cNvSpPr/>
            <p:nvPr/>
          </p:nvSpPr>
          <p:spPr>
            <a:xfrm>
              <a:off x="7213600" y="3335338"/>
              <a:ext cx="274638" cy="717550"/>
            </a:xfrm>
            <a:custGeom>
              <a:avLst/>
              <a:gdLst/>
              <a:ahLst/>
              <a:cxnLst>
                <a:cxn ang="0">
                  <a:pos x="208725" y="717550"/>
                </a:cxn>
                <a:cxn ang="0">
                  <a:pos x="0" y="31039"/>
                </a:cxn>
                <a:cxn ang="0">
                  <a:pos x="58589" y="0"/>
                </a:cxn>
                <a:cxn ang="0">
                  <a:pos x="274638" y="710247"/>
                </a:cxn>
                <a:cxn ang="0">
                  <a:pos x="208725" y="717550"/>
                </a:cxn>
              </a:cxnLst>
              <a:pathLst>
                <a:path w="150" h="393">
                  <a:moveTo>
                    <a:pt x="114" y="393"/>
                  </a:moveTo>
                  <a:cubicBezTo>
                    <a:pt x="100" y="261"/>
                    <a:pt x="61" y="135"/>
                    <a:pt x="0" y="1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95" y="122"/>
                    <a:pt x="135" y="253"/>
                    <a:pt x="150" y="389"/>
                  </a:cubicBezTo>
                  <a:lnTo>
                    <a:pt x="114" y="393"/>
                  </a:ln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" name="Group 54"/>
            <p:cNvGrpSpPr/>
            <p:nvPr/>
          </p:nvGrpSpPr>
          <p:grpSpPr>
            <a:xfrm>
              <a:off x="5311775" y="2108201"/>
              <a:ext cx="984251" cy="369886"/>
              <a:chOff x="5311775" y="2108201"/>
              <a:chExt cx="984251" cy="369886"/>
            </a:xfrm>
            <a:solidFill>
              <a:schemeClr val="tx2"/>
            </a:solidFill>
          </p:grpSpPr>
          <p:sp>
            <p:nvSpPr>
              <p:cNvPr id="31" name="Freeform 9"/>
              <p:cNvSpPr/>
              <p:nvPr/>
            </p:nvSpPr>
            <p:spPr bwMode="auto">
              <a:xfrm>
                <a:off x="5311775" y="2108201"/>
                <a:ext cx="230188" cy="360362"/>
              </a:xfrm>
              <a:custGeom>
                <a:avLst/>
                <a:gdLst>
                  <a:gd name="T0" fmla="*/ 145 w 145"/>
                  <a:gd name="T1" fmla="*/ 227 h 227"/>
                  <a:gd name="T2" fmla="*/ 0 w 145"/>
                  <a:gd name="T3" fmla="*/ 114 h 227"/>
                  <a:gd name="T4" fmla="*/ 145 w 145"/>
                  <a:gd name="T5" fmla="*/ 0 h 227"/>
                  <a:gd name="T6" fmla="*/ 145 w 145"/>
                  <a:gd name="T7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227">
                    <a:moveTo>
                      <a:pt x="145" y="227"/>
                    </a:moveTo>
                    <a:lnTo>
                      <a:pt x="0" y="114"/>
                    </a:lnTo>
                    <a:lnTo>
                      <a:pt x="145" y="0"/>
                    </a:lnTo>
                    <a:lnTo>
                      <a:pt x="145" y="227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5472113" y="2244725"/>
                <a:ext cx="823913" cy="233362"/>
              </a:xfrm>
              <a:custGeom>
                <a:avLst/>
                <a:gdLst>
                  <a:gd name="T0" fmla="*/ 437 w 452"/>
                  <a:gd name="T1" fmla="*/ 128 h 128"/>
                  <a:gd name="T2" fmla="*/ 0 w 452"/>
                  <a:gd name="T3" fmla="*/ 36 h 128"/>
                  <a:gd name="T4" fmla="*/ 0 w 452"/>
                  <a:gd name="T5" fmla="*/ 0 h 128"/>
                  <a:gd name="T6" fmla="*/ 452 w 452"/>
                  <a:gd name="T7" fmla="*/ 95 h 128"/>
                  <a:gd name="T8" fmla="*/ 437 w 452"/>
                  <a:gd name="T9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128">
                    <a:moveTo>
                      <a:pt x="437" y="128"/>
                    </a:moveTo>
                    <a:cubicBezTo>
                      <a:pt x="299" y="67"/>
                      <a:pt x="152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7" y="0"/>
                      <a:pt x="309" y="32"/>
                      <a:pt x="452" y="95"/>
                    </a:cubicBezTo>
                    <a:lnTo>
                      <a:pt x="437" y="12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5385" name="Freeform 5"/>
            <p:cNvSpPr>
              <a:spLocks noEditPoints="1"/>
            </p:cNvSpPr>
            <p:nvPr/>
          </p:nvSpPr>
          <p:spPr>
            <a:xfrm>
              <a:off x="5289550" y="3338513"/>
              <a:ext cx="925513" cy="925512"/>
            </a:xfrm>
            <a:custGeom>
              <a:avLst/>
              <a:gdLst/>
              <a:ahLst/>
              <a:cxnLst>
                <a:cxn ang="0">
                  <a:pos x="461844" y="925512"/>
                </a:cxn>
                <a:cxn ang="0">
                  <a:pos x="0" y="461843"/>
                </a:cxn>
                <a:cxn ang="0">
                  <a:pos x="461844" y="0"/>
                </a:cxn>
                <a:cxn ang="0">
                  <a:pos x="925513" y="461843"/>
                </a:cxn>
                <a:cxn ang="0">
                  <a:pos x="461844" y="925512"/>
                </a:cxn>
                <a:cxn ang="0">
                  <a:pos x="461844" y="73019"/>
                </a:cxn>
                <a:cxn ang="0">
                  <a:pos x="73019" y="461843"/>
                </a:cxn>
                <a:cxn ang="0">
                  <a:pos x="461844" y="852493"/>
                </a:cxn>
                <a:cxn ang="0">
                  <a:pos x="852494" y="461843"/>
                </a:cxn>
                <a:cxn ang="0">
                  <a:pos x="461844" y="73019"/>
                </a:cxn>
              </a:cxnLst>
              <a:pathLst>
                <a:path w="507" h="507">
                  <a:moveTo>
                    <a:pt x="253" y="507"/>
                  </a:moveTo>
                  <a:cubicBezTo>
                    <a:pt x="113" y="507"/>
                    <a:pt x="0" y="393"/>
                    <a:pt x="0" y="253"/>
                  </a:cubicBezTo>
                  <a:cubicBezTo>
                    <a:pt x="0" y="114"/>
                    <a:pt x="113" y="0"/>
                    <a:pt x="253" y="0"/>
                  </a:cubicBezTo>
                  <a:cubicBezTo>
                    <a:pt x="393" y="0"/>
                    <a:pt x="507" y="114"/>
                    <a:pt x="507" y="253"/>
                  </a:cubicBezTo>
                  <a:cubicBezTo>
                    <a:pt x="507" y="393"/>
                    <a:pt x="393" y="507"/>
                    <a:pt x="253" y="507"/>
                  </a:cubicBezTo>
                  <a:close/>
                  <a:moveTo>
                    <a:pt x="253" y="40"/>
                  </a:moveTo>
                  <a:cubicBezTo>
                    <a:pt x="136" y="40"/>
                    <a:pt x="40" y="136"/>
                    <a:pt x="40" y="253"/>
                  </a:cubicBezTo>
                  <a:cubicBezTo>
                    <a:pt x="40" y="371"/>
                    <a:pt x="136" y="467"/>
                    <a:pt x="253" y="467"/>
                  </a:cubicBezTo>
                  <a:cubicBezTo>
                    <a:pt x="371" y="467"/>
                    <a:pt x="467" y="371"/>
                    <a:pt x="467" y="253"/>
                  </a:cubicBezTo>
                  <a:cubicBezTo>
                    <a:pt x="467" y="136"/>
                    <a:pt x="371" y="40"/>
                    <a:pt x="253" y="40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86" name="Freeform 6"/>
            <p:cNvSpPr>
              <a:spLocks noEditPoints="1"/>
            </p:cNvSpPr>
            <p:nvPr/>
          </p:nvSpPr>
          <p:spPr>
            <a:xfrm>
              <a:off x="4545013" y="4789488"/>
              <a:ext cx="1173163" cy="1173162"/>
            </a:xfrm>
            <a:custGeom>
              <a:avLst/>
              <a:gdLst/>
              <a:ahLst/>
              <a:cxnLst>
                <a:cxn ang="0">
                  <a:pos x="587494" y="1173162"/>
                </a:cxn>
                <a:cxn ang="0">
                  <a:pos x="0" y="585669"/>
                </a:cxn>
                <a:cxn ang="0">
                  <a:pos x="587494" y="0"/>
                </a:cxn>
                <a:cxn ang="0">
                  <a:pos x="1173163" y="585669"/>
                </a:cxn>
                <a:cxn ang="0">
                  <a:pos x="587494" y="1173162"/>
                </a:cxn>
                <a:cxn ang="0">
                  <a:pos x="587494" y="72981"/>
                </a:cxn>
                <a:cxn ang="0">
                  <a:pos x="72981" y="585669"/>
                </a:cxn>
                <a:cxn ang="0">
                  <a:pos x="587494" y="1100181"/>
                </a:cxn>
                <a:cxn ang="0">
                  <a:pos x="1100182" y="585669"/>
                </a:cxn>
                <a:cxn ang="0">
                  <a:pos x="587494" y="72981"/>
                </a:cxn>
              </a:cxnLst>
              <a:pathLst>
                <a:path w="643" h="643">
                  <a:moveTo>
                    <a:pt x="322" y="643"/>
                  </a:moveTo>
                  <a:cubicBezTo>
                    <a:pt x="145" y="643"/>
                    <a:pt x="0" y="498"/>
                    <a:pt x="0" y="321"/>
                  </a:cubicBezTo>
                  <a:cubicBezTo>
                    <a:pt x="0" y="144"/>
                    <a:pt x="145" y="0"/>
                    <a:pt x="322" y="0"/>
                  </a:cubicBezTo>
                  <a:cubicBezTo>
                    <a:pt x="499" y="0"/>
                    <a:pt x="643" y="144"/>
                    <a:pt x="643" y="321"/>
                  </a:cubicBezTo>
                  <a:cubicBezTo>
                    <a:pt x="643" y="498"/>
                    <a:pt x="499" y="643"/>
                    <a:pt x="322" y="643"/>
                  </a:cubicBezTo>
                  <a:close/>
                  <a:moveTo>
                    <a:pt x="322" y="40"/>
                  </a:moveTo>
                  <a:cubicBezTo>
                    <a:pt x="167" y="40"/>
                    <a:pt x="40" y="166"/>
                    <a:pt x="40" y="321"/>
                  </a:cubicBezTo>
                  <a:cubicBezTo>
                    <a:pt x="40" y="476"/>
                    <a:pt x="167" y="603"/>
                    <a:pt x="322" y="603"/>
                  </a:cubicBezTo>
                  <a:cubicBezTo>
                    <a:pt x="477" y="603"/>
                    <a:pt x="603" y="476"/>
                    <a:pt x="603" y="321"/>
                  </a:cubicBezTo>
                  <a:cubicBezTo>
                    <a:pt x="603" y="166"/>
                    <a:pt x="477" y="40"/>
                    <a:pt x="322" y="40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87" name="Freeform 7"/>
            <p:cNvSpPr>
              <a:spLocks noEditPoints="1"/>
            </p:cNvSpPr>
            <p:nvPr/>
          </p:nvSpPr>
          <p:spPr>
            <a:xfrm>
              <a:off x="6781800" y="4010025"/>
              <a:ext cx="1246188" cy="1246187"/>
            </a:xfrm>
            <a:custGeom>
              <a:avLst/>
              <a:gdLst/>
              <a:ahLst/>
              <a:cxnLst>
                <a:cxn ang="0">
                  <a:pos x="624006" y="1246187"/>
                </a:cxn>
                <a:cxn ang="0">
                  <a:pos x="0" y="622181"/>
                </a:cxn>
                <a:cxn ang="0">
                  <a:pos x="624006" y="0"/>
                </a:cxn>
                <a:cxn ang="0">
                  <a:pos x="1246188" y="622181"/>
                </a:cxn>
                <a:cxn ang="0">
                  <a:pos x="624006" y="1246187"/>
                </a:cxn>
                <a:cxn ang="0">
                  <a:pos x="624006" y="72983"/>
                </a:cxn>
                <a:cxn ang="0">
                  <a:pos x="72983" y="622181"/>
                </a:cxn>
                <a:cxn ang="0">
                  <a:pos x="624006" y="1173204"/>
                </a:cxn>
                <a:cxn ang="0">
                  <a:pos x="1173205" y="622181"/>
                </a:cxn>
                <a:cxn ang="0">
                  <a:pos x="624006" y="72983"/>
                </a:cxn>
              </a:cxnLst>
              <a:pathLst>
                <a:path w="683" h="683">
                  <a:moveTo>
                    <a:pt x="342" y="683"/>
                  </a:moveTo>
                  <a:cubicBezTo>
                    <a:pt x="154" y="683"/>
                    <a:pt x="0" y="530"/>
                    <a:pt x="0" y="341"/>
                  </a:cubicBezTo>
                  <a:cubicBezTo>
                    <a:pt x="0" y="153"/>
                    <a:pt x="154" y="0"/>
                    <a:pt x="342" y="0"/>
                  </a:cubicBezTo>
                  <a:cubicBezTo>
                    <a:pt x="530" y="0"/>
                    <a:pt x="683" y="153"/>
                    <a:pt x="683" y="341"/>
                  </a:cubicBezTo>
                  <a:cubicBezTo>
                    <a:pt x="683" y="530"/>
                    <a:pt x="530" y="683"/>
                    <a:pt x="342" y="683"/>
                  </a:cubicBezTo>
                  <a:close/>
                  <a:moveTo>
                    <a:pt x="342" y="40"/>
                  </a:moveTo>
                  <a:cubicBezTo>
                    <a:pt x="176" y="40"/>
                    <a:pt x="40" y="175"/>
                    <a:pt x="40" y="341"/>
                  </a:cubicBezTo>
                  <a:cubicBezTo>
                    <a:pt x="40" y="508"/>
                    <a:pt x="176" y="643"/>
                    <a:pt x="342" y="643"/>
                  </a:cubicBezTo>
                  <a:cubicBezTo>
                    <a:pt x="508" y="643"/>
                    <a:pt x="643" y="508"/>
                    <a:pt x="643" y="341"/>
                  </a:cubicBezTo>
                  <a:cubicBezTo>
                    <a:pt x="643" y="175"/>
                    <a:pt x="508" y="40"/>
                    <a:pt x="342" y="40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88" name="Freeform 8"/>
            <p:cNvSpPr>
              <a:spLocks noEditPoints="1"/>
            </p:cNvSpPr>
            <p:nvPr/>
          </p:nvSpPr>
          <p:spPr>
            <a:xfrm>
              <a:off x="6135688" y="2117725"/>
              <a:ext cx="1414463" cy="1412875"/>
            </a:xfrm>
            <a:custGeom>
              <a:avLst/>
              <a:gdLst/>
              <a:ahLst/>
              <a:cxnLst>
                <a:cxn ang="0">
                  <a:pos x="708144" y="1412875"/>
                </a:cxn>
                <a:cxn ang="0">
                  <a:pos x="0" y="705526"/>
                </a:cxn>
                <a:cxn ang="0">
                  <a:pos x="708144" y="0"/>
                </a:cxn>
                <a:cxn ang="0">
                  <a:pos x="1414463" y="705526"/>
                </a:cxn>
                <a:cxn ang="0">
                  <a:pos x="708144" y="1412875"/>
                </a:cxn>
                <a:cxn ang="0">
                  <a:pos x="708144" y="80215"/>
                </a:cxn>
                <a:cxn ang="0">
                  <a:pos x="80305" y="705526"/>
                </a:cxn>
                <a:cxn ang="0">
                  <a:pos x="708144" y="1332660"/>
                </a:cxn>
                <a:cxn ang="0">
                  <a:pos x="1334158" y="705526"/>
                </a:cxn>
                <a:cxn ang="0">
                  <a:pos x="708144" y="80215"/>
                </a:cxn>
              </a:cxnLst>
              <a:pathLst>
                <a:path w="775" h="775">
                  <a:moveTo>
                    <a:pt x="388" y="775"/>
                  </a:moveTo>
                  <a:cubicBezTo>
                    <a:pt x="174" y="775"/>
                    <a:pt x="0" y="601"/>
                    <a:pt x="0" y="387"/>
                  </a:cubicBezTo>
                  <a:cubicBezTo>
                    <a:pt x="0" y="174"/>
                    <a:pt x="174" y="0"/>
                    <a:pt x="388" y="0"/>
                  </a:cubicBezTo>
                  <a:cubicBezTo>
                    <a:pt x="602" y="0"/>
                    <a:pt x="775" y="174"/>
                    <a:pt x="775" y="387"/>
                  </a:cubicBezTo>
                  <a:cubicBezTo>
                    <a:pt x="775" y="601"/>
                    <a:pt x="602" y="775"/>
                    <a:pt x="388" y="775"/>
                  </a:cubicBezTo>
                  <a:close/>
                  <a:moveTo>
                    <a:pt x="388" y="44"/>
                  </a:moveTo>
                  <a:cubicBezTo>
                    <a:pt x="199" y="44"/>
                    <a:pt x="44" y="198"/>
                    <a:pt x="44" y="387"/>
                  </a:cubicBezTo>
                  <a:cubicBezTo>
                    <a:pt x="44" y="577"/>
                    <a:pt x="199" y="731"/>
                    <a:pt x="388" y="731"/>
                  </a:cubicBezTo>
                  <a:cubicBezTo>
                    <a:pt x="577" y="731"/>
                    <a:pt x="731" y="577"/>
                    <a:pt x="731" y="387"/>
                  </a:cubicBezTo>
                  <a:cubicBezTo>
                    <a:pt x="731" y="198"/>
                    <a:pt x="577" y="44"/>
                    <a:pt x="388" y="44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6" name="Group 61"/>
            <p:cNvGrpSpPr/>
            <p:nvPr/>
          </p:nvGrpSpPr>
          <p:grpSpPr>
            <a:xfrm>
              <a:off x="5563171" y="3589719"/>
              <a:ext cx="376366" cy="373889"/>
              <a:chOff x="2611438" y="6434138"/>
              <a:chExt cx="241301" cy="239713"/>
            </a:xfrm>
            <a:solidFill>
              <a:schemeClr val="accent1"/>
            </a:solidFill>
          </p:grpSpPr>
          <p:sp>
            <p:nvSpPr>
              <p:cNvPr id="26" name="Freeform 240"/>
              <p:cNvSpPr>
                <a:spLocks noEditPoints="1"/>
              </p:cNvSpPr>
              <p:nvPr/>
            </p:nvSpPr>
            <p:spPr bwMode="auto">
              <a:xfrm>
                <a:off x="2682876" y="6434138"/>
                <a:ext cx="169863" cy="168275"/>
              </a:xfrm>
              <a:custGeom>
                <a:avLst/>
                <a:gdLst>
                  <a:gd name="T0" fmla="*/ 31 w 45"/>
                  <a:gd name="T1" fmla="*/ 5 h 45"/>
                  <a:gd name="T2" fmla="*/ 18 w 45"/>
                  <a:gd name="T3" fmla="*/ 13 h 45"/>
                  <a:gd name="T4" fmla="*/ 1 w 45"/>
                  <a:gd name="T5" fmla="*/ 30 h 45"/>
                  <a:gd name="T6" fmla="*/ 1 w 45"/>
                  <a:gd name="T7" fmla="*/ 35 h 45"/>
                  <a:gd name="T8" fmla="*/ 10 w 45"/>
                  <a:gd name="T9" fmla="*/ 44 h 45"/>
                  <a:gd name="T10" fmla="*/ 15 w 45"/>
                  <a:gd name="T11" fmla="*/ 44 h 45"/>
                  <a:gd name="T12" fmla="*/ 32 w 45"/>
                  <a:gd name="T13" fmla="*/ 27 h 45"/>
                  <a:gd name="T14" fmla="*/ 40 w 45"/>
                  <a:gd name="T15" fmla="*/ 14 h 45"/>
                  <a:gd name="T16" fmla="*/ 45 w 45"/>
                  <a:gd name="T17" fmla="*/ 0 h 45"/>
                  <a:gd name="T18" fmla="*/ 31 w 45"/>
                  <a:gd name="T19" fmla="*/ 5 h 45"/>
                  <a:gd name="T20" fmla="*/ 20 w 45"/>
                  <a:gd name="T21" fmla="*/ 34 h 45"/>
                  <a:gd name="T22" fmla="*/ 11 w 45"/>
                  <a:gd name="T23" fmla="*/ 34 h 45"/>
                  <a:gd name="T24" fmla="*/ 11 w 45"/>
                  <a:gd name="T25" fmla="*/ 25 h 45"/>
                  <a:gd name="T26" fmla="*/ 20 w 45"/>
                  <a:gd name="T27" fmla="*/ 25 h 45"/>
                  <a:gd name="T28" fmla="*/ 20 w 45"/>
                  <a:gd name="T29" fmla="*/ 34 h 45"/>
                  <a:gd name="T30" fmla="*/ 31 w 45"/>
                  <a:gd name="T31" fmla="*/ 23 h 45"/>
                  <a:gd name="T32" fmla="*/ 22 w 45"/>
                  <a:gd name="T33" fmla="*/ 23 h 45"/>
                  <a:gd name="T34" fmla="*/ 22 w 45"/>
                  <a:gd name="T35" fmla="*/ 14 h 45"/>
                  <a:gd name="T36" fmla="*/ 31 w 45"/>
                  <a:gd name="T37" fmla="*/ 14 h 45"/>
                  <a:gd name="T38" fmla="*/ 31 w 45"/>
                  <a:gd name="T3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45">
                    <a:moveTo>
                      <a:pt x="31" y="5"/>
                    </a:moveTo>
                    <a:cubicBezTo>
                      <a:pt x="27" y="6"/>
                      <a:pt x="21" y="10"/>
                      <a:pt x="18" y="13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4"/>
                      <a:pt x="1" y="3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" y="45"/>
                      <a:pt x="14" y="45"/>
                      <a:pt x="15" y="44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5" y="24"/>
                      <a:pt x="39" y="18"/>
                      <a:pt x="40" y="14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31" y="5"/>
                    </a:lnTo>
                    <a:close/>
                    <a:moveTo>
                      <a:pt x="20" y="34"/>
                    </a:moveTo>
                    <a:cubicBezTo>
                      <a:pt x="17" y="36"/>
                      <a:pt x="13" y="36"/>
                      <a:pt x="11" y="34"/>
                    </a:cubicBezTo>
                    <a:cubicBezTo>
                      <a:pt x="9" y="32"/>
                      <a:pt x="9" y="28"/>
                      <a:pt x="11" y="25"/>
                    </a:cubicBezTo>
                    <a:cubicBezTo>
                      <a:pt x="13" y="23"/>
                      <a:pt x="17" y="23"/>
                      <a:pt x="20" y="25"/>
                    </a:cubicBezTo>
                    <a:cubicBezTo>
                      <a:pt x="22" y="28"/>
                      <a:pt x="22" y="32"/>
                      <a:pt x="20" y="34"/>
                    </a:cubicBezTo>
                    <a:close/>
                    <a:moveTo>
                      <a:pt x="31" y="23"/>
                    </a:moveTo>
                    <a:cubicBezTo>
                      <a:pt x="29" y="25"/>
                      <a:pt x="25" y="25"/>
                      <a:pt x="22" y="23"/>
                    </a:cubicBezTo>
                    <a:cubicBezTo>
                      <a:pt x="20" y="20"/>
                      <a:pt x="20" y="16"/>
                      <a:pt x="22" y="14"/>
                    </a:cubicBezTo>
                    <a:cubicBezTo>
                      <a:pt x="25" y="12"/>
                      <a:pt x="29" y="12"/>
                      <a:pt x="31" y="14"/>
                    </a:cubicBezTo>
                    <a:cubicBezTo>
                      <a:pt x="33" y="16"/>
                      <a:pt x="33" y="20"/>
                      <a:pt x="31" y="23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241"/>
              <p:cNvSpPr/>
              <p:nvPr/>
            </p:nvSpPr>
            <p:spPr bwMode="auto">
              <a:xfrm>
                <a:off x="2619376" y="6500813"/>
                <a:ext cx="79375" cy="71438"/>
              </a:xfrm>
              <a:custGeom>
                <a:avLst/>
                <a:gdLst>
                  <a:gd name="T0" fmla="*/ 7 w 21"/>
                  <a:gd name="T1" fmla="*/ 17 h 19"/>
                  <a:gd name="T2" fmla="*/ 21 w 21"/>
                  <a:gd name="T3" fmla="*/ 3 h 19"/>
                  <a:gd name="T4" fmla="*/ 10 w 21"/>
                  <a:gd name="T5" fmla="*/ 3 h 19"/>
                  <a:gd name="T6" fmla="*/ 1 w 21"/>
                  <a:gd name="T7" fmla="*/ 12 h 19"/>
                  <a:gd name="T8" fmla="*/ 1 w 21"/>
                  <a:gd name="T9" fmla="*/ 17 h 19"/>
                  <a:gd name="T10" fmla="*/ 7 w 21"/>
                  <a:gd name="T11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7" y="17"/>
                    </a:moveTo>
                    <a:cubicBezTo>
                      <a:pt x="21" y="3"/>
                      <a:pt x="21" y="3"/>
                      <a:pt x="21" y="3"/>
                    </a:cubicBezTo>
                    <a:cubicBezTo>
                      <a:pt x="18" y="0"/>
                      <a:pt x="13" y="0"/>
                      <a:pt x="10" y="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3"/>
                      <a:pt x="0" y="16"/>
                      <a:pt x="1" y="17"/>
                    </a:cubicBezTo>
                    <a:cubicBezTo>
                      <a:pt x="3" y="19"/>
                      <a:pt x="5" y="19"/>
                      <a:pt x="7" y="17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242"/>
              <p:cNvSpPr/>
              <p:nvPr/>
            </p:nvSpPr>
            <p:spPr bwMode="auto">
              <a:xfrm>
                <a:off x="2713038" y="6588126"/>
                <a:ext cx="71438" cy="77788"/>
              </a:xfrm>
              <a:custGeom>
                <a:avLst/>
                <a:gdLst>
                  <a:gd name="T0" fmla="*/ 2 w 19"/>
                  <a:gd name="T1" fmla="*/ 14 h 21"/>
                  <a:gd name="T2" fmla="*/ 2 w 19"/>
                  <a:gd name="T3" fmla="*/ 20 h 21"/>
                  <a:gd name="T4" fmla="*/ 7 w 19"/>
                  <a:gd name="T5" fmla="*/ 20 h 21"/>
                  <a:gd name="T6" fmla="*/ 16 w 19"/>
                  <a:gd name="T7" fmla="*/ 11 h 21"/>
                  <a:gd name="T8" fmla="*/ 16 w 19"/>
                  <a:gd name="T9" fmla="*/ 0 h 21"/>
                  <a:gd name="T10" fmla="*/ 2 w 19"/>
                  <a:gd name="T11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2" y="14"/>
                    </a:moveTo>
                    <a:cubicBezTo>
                      <a:pt x="0" y="16"/>
                      <a:pt x="0" y="18"/>
                      <a:pt x="2" y="20"/>
                    </a:cubicBezTo>
                    <a:cubicBezTo>
                      <a:pt x="3" y="21"/>
                      <a:pt x="6" y="21"/>
                      <a:pt x="7" y="2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8"/>
                      <a:pt x="19" y="3"/>
                      <a:pt x="16" y="0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43"/>
              <p:cNvSpPr/>
              <p:nvPr/>
            </p:nvSpPr>
            <p:spPr bwMode="auto">
              <a:xfrm>
                <a:off x="2668588" y="6577013"/>
                <a:ext cx="41275" cy="41275"/>
              </a:xfrm>
              <a:custGeom>
                <a:avLst/>
                <a:gdLst>
                  <a:gd name="T0" fmla="*/ 1 w 11"/>
                  <a:gd name="T1" fmla="*/ 2 h 11"/>
                  <a:gd name="T2" fmla="*/ 1 w 11"/>
                  <a:gd name="T3" fmla="*/ 4 h 11"/>
                  <a:gd name="T4" fmla="*/ 7 w 11"/>
                  <a:gd name="T5" fmla="*/ 10 h 11"/>
                  <a:gd name="T6" fmla="*/ 9 w 11"/>
                  <a:gd name="T7" fmla="*/ 10 h 11"/>
                  <a:gd name="T8" fmla="*/ 11 w 11"/>
                  <a:gd name="T9" fmla="*/ 9 h 11"/>
                  <a:gd name="T10" fmla="*/ 2 w 11"/>
                  <a:gd name="T11" fmla="*/ 0 h 11"/>
                  <a:gd name="T12" fmla="*/ 1 w 11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" y="2"/>
                    </a:moveTo>
                    <a:cubicBezTo>
                      <a:pt x="0" y="2"/>
                      <a:pt x="0" y="4"/>
                      <a:pt x="1" y="4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9" y="11"/>
                      <a:pt x="9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244"/>
              <p:cNvSpPr/>
              <p:nvPr/>
            </p:nvSpPr>
            <p:spPr bwMode="auto">
              <a:xfrm>
                <a:off x="2611438" y="6599238"/>
                <a:ext cx="76200" cy="74613"/>
              </a:xfrm>
              <a:custGeom>
                <a:avLst/>
                <a:gdLst>
                  <a:gd name="T0" fmla="*/ 0 w 20"/>
                  <a:gd name="T1" fmla="*/ 20 h 20"/>
                  <a:gd name="T2" fmla="*/ 16 w 20"/>
                  <a:gd name="T3" fmla="*/ 4 h 20"/>
                  <a:gd name="T4" fmla="*/ 0 w 2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0">
                    <a:moveTo>
                      <a:pt x="0" y="20"/>
                    </a:moveTo>
                    <a:cubicBezTo>
                      <a:pt x="8" y="16"/>
                      <a:pt x="20" y="8"/>
                      <a:pt x="16" y="4"/>
                    </a:cubicBezTo>
                    <a:cubicBezTo>
                      <a:pt x="12" y="0"/>
                      <a:pt x="4" y="12"/>
                      <a:pt x="0" y="2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67"/>
            <p:cNvGrpSpPr/>
            <p:nvPr/>
          </p:nvGrpSpPr>
          <p:grpSpPr>
            <a:xfrm>
              <a:off x="4829151" y="5093146"/>
              <a:ext cx="504466" cy="501189"/>
              <a:chOff x="5016501" y="4030663"/>
              <a:chExt cx="244475" cy="242887"/>
            </a:xfrm>
            <a:solidFill>
              <a:schemeClr val="accent2"/>
            </a:solidFill>
          </p:grpSpPr>
          <p:sp>
            <p:nvSpPr>
              <p:cNvPr id="24" name="Freeform 434"/>
              <p:cNvSpPr/>
              <p:nvPr/>
            </p:nvSpPr>
            <p:spPr bwMode="auto">
              <a:xfrm>
                <a:off x="5016501" y="4030663"/>
                <a:ext cx="203200" cy="201613"/>
              </a:xfrm>
              <a:custGeom>
                <a:avLst/>
                <a:gdLst>
                  <a:gd name="T0" fmla="*/ 37 w 54"/>
                  <a:gd name="T1" fmla="*/ 23 h 54"/>
                  <a:gd name="T2" fmla="*/ 31 w 54"/>
                  <a:gd name="T3" fmla="*/ 23 h 54"/>
                  <a:gd name="T4" fmla="*/ 28 w 54"/>
                  <a:gd name="T5" fmla="*/ 8 h 54"/>
                  <a:gd name="T6" fmla="*/ 20 w 54"/>
                  <a:gd name="T7" fmla="*/ 0 h 54"/>
                  <a:gd name="T8" fmla="*/ 17 w 54"/>
                  <a:gd name="T9" fmla="*/ 14 h 54"/>
                  <a:gd name="T10" fmla="*/ 26 w 54"/>
                  <a:gd name="T11" fmla="*/ 23 h 54"/>
                  <a:gd name="T12" fmla="*/ 23 w 54"/>
                  <a:gd name="T13" fmla="*/ 25 h 54"/>
                  <a:gd name="T14" fmla="*/ 14 w 54"/>
                  <a:gd name="T15" fmla="*/ 17 h 54"/>
                  <a:gd name="T16" fmla="*/ 0 w 54"/>
                  <a:gd name="T17" fmla="*/ 20 h 54"/>
                  <a:gd name="T18" fmla="*/ 9 w 54"/>
                  <a:gd name="T19" fmla="*/ 28 h 54"/>
                  <a:gd name="T20" fmla="*/ 23 w 54"/>
                  <a:gd name="T21" fmla="*/ 31 h 54"/>
                  <a:gd name="T22" fmla="*/ 23 w 54"/>
                  <a:gd name="T23" fmla="*/ 37 h 54"/>
                  <a:gd name="T24" fmla="*/ 40 w 54"/>
                  <a:gd name="T25" fmla="*/ 54 h 54"/>
                  <a:gd name="T26" fmla="*/ 54 w 54"/>
                  <a:gd name="T27" fmla="*/ 40 h 54"/>
                  <a:gd name="T28" fmla="*/ 37 w 54"/>
                  <a:gd name="T29" fmla="*/ 2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54">
                    <a:moveTo>
                      <a:pt x="37" y="23"/>
                    </a:moveTo>
                    <a:cubicBezTo>
                      <a:pt x="35" y="21"/>
                      <a:pt x="33" y="21"/>
                      <a:pt x="31" y="23"/>
                    </a:cubicBezTo>
                    <a:cubicBezTo>
                      <a:pt x="31" y="23"/>
                      <a:pt x="37" y="17"/>
                      <a:pt x="28" y="8"/>
                    </a:cubicBezTo>
                    <a:cubicBezTo>
                      <a:pt x="26" y="6"/>
                      <a:pt x="20" y="0"/>
                      <a:pt x="20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6" y="25"/>
                      <a:pt x="9" y="28"/>
                    </a:cubicBezTo>
                    <a:cubicBezTo>
                      <a:pt x="17" y="37"/>
                      <a:pt x="23" y="31"/>
                      <a:pt x="23" y="31"/>
                    </a:cubicBezTo>
                    <a:cubicBezTo>
                      <a:pt x="21" y="33"/>
                      <a:pt x="21" y="35"/>
                      <a:pt x="23" y="37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54" y="40"/>
                      <a:pt x="54" y="40"/>
                      <a:pt x="54" y="40"/>
                    </a:cubicBezTo>
                    <a:lnTo>
                      <a:pt x="37" y="23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435"/>
              <p:cNvSpPr/>
              <p:nvPr/>
            </p:nvSpPr>
            <p:spPr bwMode="auto">
              <a:xfrm>
                <a:off x="5178426" y="4187825"/>
                <a:ext cx="82550" cy="85725"/>
              </a:xfrm>
              <a:custGeom>
                <a:avLst/>
                <a:gdLst>
                  <a:gd name="T0" fmla="*/ 17 w 22"/>
                  <a:gd name="T1" fmla="*/ 3 h 23"/>
                  <a:gd name="T2" fmla="*/ 14 w 22"/>
                  <a:gd name="T3" fmla="*/ 0 h 23"/>
                  <a:gd name="T4" fmla="*/ 0 w 22"/>
                  <a:gd name="T5" fmla="*/ 15 h 23"/>
                  <a:gd name="T6" fmla="*/ 2 w 22"/>
                  <a:gd name="T7" fmla="*/ 17 h 23"/>
                  <a:gd name="T8" fmla="*/ 21 w 22"/>
                  <a:gd name="T9" fmla="*/ 22 h 23"/>
                  <a:gd name="T10" fmla="*/ 17 w 22"/>
                  <a:gd name="T11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3">
                    <a:moveTo>
                      <a:pt x="17" y="3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2" y="17"/>
                    </a:cubicBezTo>
                    <a:cubicBezTo>
                      <a:pt x="8" y="23"/>
                      <a:pt x="21" y="22"/>
                      <a:pt x="21" y="22"/>
                    </a:cubicBezTo>
                    <a:cubicBezTo>
                      <a:pt x="21" y="22"/>
                      <a:pt x="22" y="9"/>
                      <a:pt x="17" y="3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70"/>
            <p:cNvGrpSpPr/>
            <p:nvPr/>
          </p:nvGrpSpPr>
          <p:grpSpPr>
            <a:xfrm>
              <a:off x="7170737" y="4398961"/>
              <a:ext cx="468314" cy="468314"/>
              <a:chOff x="5497513" y="3068638"/>
              <a:chExt cx="239713" cy="239713"/>
            </a:xfrm>
            <a:solidFill>
              <a:schemeClr val="accent3"/>
            </a:solidFill>
          </p:grpSpPr>
          <p:sp>
            <p:nvSpPr>
              <p:cNvPr id="22" name="Freeform 367"/>
              <p:cNvSpPr/>
              <p:nvPr/>
            </p:nvSpPr>
            <p:spPr bwMode="auto">
              <a:xfrm>
                <a:off x="5572126" y="3162301"/>
                <a:ext cx="96838" cy="98425"/>
              </a:xfrm>
              <a:custGeom>
                <a:avLst/>
                <a:gdLst>
                  <a:gd name="T0" fmla="*/ 4 w 26"/>
                  <a:gd name="T1" fmla="*/ 25 h 26"/>
                  <a:gd name="T2" fmla="*/ 24 w 26"/>
                  <a:gd name="T3" fmla="*/ 15 h 26"/>
                  <a:gd name="T4" fmla="*/ 24 w 26"/>
                  <a:gd name="T5" fmla="*/ 11 h 26"/>
                  <a:gd name="T6" fmla="*/ 4 w 26"/>
                  <a:gd name="T7" fmla="*/ 1 h 26"/>
                  <a:gd name="T8" fmla="*/ 0 w 26"/>
                  <a:gd name="T9" fmla="*/ 3 h 26"/>
                  <a:gd name="T10" fmla="*/ 0 w 26"/>
                  <a:gd name="T11" fmla="*/ 23 h 26"/>
                  <a:gd name="T12" fmla="*/ 4 w 26"/>
                  <a:gd name="T1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4" y="25"/>
                    </a:moveTo>
                    <a:cubicBezTo>
                      <a:pt x="24" y="15"/>
                      <a:pt x="24" y="15"/>
                      <a:pt x="24" y="15"/>
                    </a:cubicBezTo>
                    <a:cubicBezTo>
                      <a:pt x="26" y="14"/>
                      <a:pt x="26" y="12"/>
                      <a:pt x="24" y="1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6"/>
                      <a:pt x="4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368"/>
              <p:cNvSpPr>
                <a:spLocks noEditPoints="1"/>
              </p:cNvSpPr>
              <p:nvPr/>
            </p:nvSpPr>
            <p:spPr bwMode="auto">
              <a:xfrm>
                <a:off x="5497513" y="3068638"/>
                <a:ext cx="239713" cy="239713"/>
              </a:xfrm>
              <a:custGeom>
                <a:avLst/>
                <a:gdLst>
                  <a:gd name="T0" fmla="*/ 58 w 64"/>
                  <a:gd name="T1" fmla="*/ 0 h 64"/>
                  <a:gd name="T2" fmla="*/ 6 w 64"/>
                  <a:gd name="T3" fmla="*/ 0 h 64"/>
                  <a:gd name="T4" fmla="*/ 0 w 64"/>
                  <a:gd name="T5" fmla="*/ 6 h 64"/>
                  <a:gd name="T6" fmla="*/ 0 w 64"/>
                  <a:gd name="T7" fmla="*/ 58 h 64"/>
                  <a:gd name="T8" fmla="*/ 6 w 64"/>
                  <a:gd name="T9" fmla="*/ 64 h 64"/>
                  <a:gd name="T10" fmla="*/ 58 w 64"/>
                  <a:gd name="T11" fmla="*/ 64 h 64"/>
                  <a:gd name="T12" fmla="*/ 64 w 64"/>
                  <a:gd name="T13" fmla="*/ 58 h 64"/>
                  <a:gd name="T14" fmla="*/ 64 w 64"/>
                  <a:gd name="T15" fmla="*/ 6 h 64"/>
                  <a:gd name="T16" fmla="*/ 58 w 64"/>
                  <a:gd name="T17" fmla="*/ 0 h 64"/>
                  <a:gd name="T18" fmla="*/ 40 w 64"/>
                  <a:gd name="T19" fmla="*/ 4 h 64"/>
                  <a:gd name="T20" fmla="*/ 44 w 64"/>
                  <a:gd name="T21" fmla="*/ 12 h 64"/>
                  <a:gd name="T22" fmla="*/ 36 w 64"/>
                  <a:gd name="T23" fmla="*/ 12 h 64"/>
                  <a:gd name="T24" fmla="*/ 32 w 64"/>
                  <a:gd name="T25" fmla="*/ 4 h 64"/>
                  <a:gd name="T26" fmla="*/ 40 w 64"/>
                  <a:gd name="T27" fmla="*/ 4 h 64"/>
                  <a:gd name="T28" fmla="*/ 24 w 64"/>
                  <a:gd name="T29" fmla="*/ 4 h 64"/>
                  <a:gd name="T30" fmla="*/ 28 w 64"/>
                  <a:gd name="T31" fmla="*/ 12 h 64"/>
                  <a:gd name="T32" fmla="*/ 20 w 64"/>
                  <a:gd name="T33" fmla="*/ 12 h 64"/>
                  <a:gd name="T34" fmla="*/ 16 w 64"/>
                  <a:gd name="T35" fmla="*/ 4 h 64"/>
                  <a:gd name="T36" fmla="*/ 24 w 64"/>
                  <a:gd name="T37" fmla="*/ 4 h 64"/>
                  <a:gd name="T38" fmla="*/ 4 w 64"/>
                  <a:gd name="T39" fmla="*/ 6 h 64"/>
                  <a:gd name="T40" fmla="*/ 6 w 64"/>
                  <a:gd name="T41" fmla="*/ 4 h 64"/>
                  <a:gd name="T42" fmla="*/ 8 w 64"/>
                  <a:gd name="T43" fmla="*/ 4 h 64"/>
                  <a:gd name="T44" fmla="*/ 12 w 64"/>
                  <a:gd name="T45" fmla="*/ 12 h 64"/>
                  <a:gd name="T46" fmla="*/ 4 w 64"/>
                  <a:gd name="T47" fmla="*/ 12 h 64"/>
                  <a:gd name="T48" fmla="*/ 4 w 64"/>
                  <a:gd name="T49" fmla="*/ 6 h 64"/>
                  <a:gd name="T50" fmla="*/ 60 w 64"/>
                  <a:gd name="T51" fmla="*/ 58 h 64"/>
                  <a:gd name="T52" fmla="*/ 58 w 64"/>
                  <a:gd name="T53" fmla="*/ 60 h 64"/>
                  <a:gd name="T54" fmla="*/ 6 w 64"/>
                  <a:gd name="T55" fmla="*/ 60 h 64"/>
                  <a:gd name="T56" fmla="*/ 4 w 64"/>
                  <a:gd name="T57" fmla="*/ 58 h 64"/>
                  <a:gd name="T58" fmla="*/ 4 w 64"/>
                  <a:gd name="T59" fmla="*/ 16 h 64"/>
                  <a:gd name="T60" fmla="*/ 60 w 64"/>
                  <a:gd name="T61" fmla="*/ 16 h 64"/>
                  <a:gd name="T62" fmla="*/ 60 w 64"/>
                  <a:gd name="T63" fmla="*/ 58 h 64"/>
                  <a:gd name="T64" fmla="*/ 52 w 64"/>
                  <a:gd name="T65" fmla="*/ 12 h 64"/>
                  <a:gd name="T66" fmla="*/ 48 w 64"/>
                  <a:gd name="T67" fmla="*/ 4 h 64"/>
                  <a:gd name="T68" fmla="*/ 56 w 64"/>
                  <a:gd name="T69" fmla="*/ 4 h 64"/>
                  <a:gd name="T70" fmla="*/ 60 w 64"/>
                  <a:gd name="T71" fmla="*/ 12 h 64"/>
                  <a:gd name="T72" fmla="*/ 52 w 64"/>
                  <a:gd name="T73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64">
                    <a:moveTo>
                      <a:pt x="5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4"/>
                      <a:pt x="6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1" y="64"/>
                      <a:pt x="64" y="61"/>
                      <a:pt x="64" y="58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  <a:moveTo>
                      <a:pt x="40" y="4"/>
                    </a:moveTo>
                    <a:cubicBezTo>
                      <a:pt x="44" y="12"/>
                      <a:pt x="44" y="12"/>
                      <a:pt x="44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2" y="4"/>
                      <a:pt x="32" y="4"/>
                      <a:pt x="32" y="4"/>
                    </a:cubicBezTo>
                    <a:lnTo>
                      <a:pt x="40" y="4"/>
                    </a:lnTo>
                    <a:close/>
                    <a:moveTo>
                      <a:pt x="24" y="4"/>
                    </a:moveTo>
                    <a:cubicBezTo>
                      <a:pt x="28" y="12"/>
                      <a:pt x="28" y="12"/>
                      <a:pt x="2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4"/>
                      <a:pt x="16" y="4"/>
                      <a:pt x="16" y="4"/>
                    </a:cubicBezTo>
                    <a:lnTo>
                      <a:pt x="24" y="4"/>
                    </a:lnTo>
                    <a:close/>
                    <a:moveTo>
                      <a:pt x="4" y="6"/>
                    </a:moveTo>
                    <a:cubicBezTo>
                      <a:pt x="4" y="5"/>
                      <a:pt x="5" y="4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6"/>
                    </a:lnTo>
                    <a:close/>
                    <a:moveTo>
                      <a:pt x="60" y="58"/>
                    </a:moveTo>
                    <a:cubicBezTo>
                      <a:pt x="60" y="59"/>
                      <a:pt x="59" y="60"/>
                      <a:pt x="58" y="60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60"/>
                      <a:pt x="4" y="59"/>
                      <a:pt x="4" y="5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60" y="16"/>
                      <a:pt x="60" y="16"/>
                      <a:pt x="60" y="16"/>
                    </a:cubicBezTo>
                    <a:lnTo>
                      <a:pt x="60" y="58"/>
                    </a:lnTo>
                    <a:close/>
                    <a:moveTo>
                      <a:pt x="52" y="12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60" y="12"/>
                      <a:pt x="60" y="12"/>
                      <a:pt x="60" y="12"/>
                    </a:cubicBezTo>
                    <a:lnTo>
                      <a:pt x="52" y="12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73"/>
            <p:cNvGrpSpPr/>
            <p:nvPr/>
          </p:nvGrpSpPr>
          <p:grpSpPr>
            <a:xfrm>
              <a:off x="6586473" y="2665312"/>
              <a:ext cx="512891" cy="383819"/>
              <a:chOff x="9344026" y="3128963"/>
              <a:chExt cx="239713" cy="179388"/>
            </a:xfrm>
            <a:solidFill>
              <a:schemeClr val="accent4"/>
            </a:solidFill>
          </p:grpSpPr>
          <p:sp>
            <p:nvSpPr>
              <p:cNvPr id="20" name="Freeform 375"/>
              <p:cNvSpPr>
                <a:spLocks noEditPoints="1"/>
              </p:cNvSpPr>
              <p:nvPr/>
            </p:nvSpPr>
            <p:spPr bwMode="auto">
              <a:xfrm>
                <a:off x="9344026" y="3128963"/>
                <a:ext cx="239713" cy="179388"/>
              </a:xfrm>
              <a:custGeom>
                <a:avLst/>
                <a:gdLst>
                  <a:gd name="T0" fmla="*/ 123 w 151"/>
                  <a:gd name="T1" fmla="*/ 0 h 113"/>
                  <a:gd name="T2" fmla="*/ 28 w 151"/>
                  <a:gd name="T3" fmla="*/ 0 h 113"/>
                  <a:gd name="T4" fmla="*/ 0 w 151"/>
                  <a:gd name="T5" fmla="*/ 66 h 113"/>
                  <a:gd name="T6" fmla="*/ 0 w 151"/>
                  <a:gd name="T7" fmla="*/ 113 h 113"/>
                  <a:gd name="T8" fmla="*/ 151 w 151"/>
                  <a:gd name="T9" fmla="*/ 113 h 113"/>
                  <a:gd name="T10" fmla="*/ 151 w 151"/>
                  <a:gd name="T11" fmla="*/ 66 h 113"/>
                  <a:gd name="T12" fmla="*/ 123 w 151"/>
                  <a:gd name="T13" fmla="*/ 0 h 113"/>
                  <a:gd name="T14" fmla="*/ 142 w 151"/>
                  <a:gd name="T15" fmla="*/ 104 h 113"/>
                  <a:gd name="T16" fmla="*/ 9 w 151"/>
                  <a:gd name="T17" fmla="*/ 104 h 113"/>
                  <a:gd name="T18" fmla="*/ 9 w 151"/>
                  <a:gd name="T19" fmla="*/ 75 h 113"/>
                  <a:gd name="T20" fmla="*/ 142 w 151"/>
                  <a:gd name="T21" fmla="*/ 75 h 113"/>
                  <a:gd name="T22" fmla="*/ 142 w 151"/>
                  <a:gd name="T23" fmla="*/ 10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113">
                    <a:moveTo>
                      <a:pt x="123" y="0"/>
                    </a:moveTo>
                    <a:lnTo>
                      <a:pt x="28" y="0"/>
                    </a:lnTo>
                    <a:lnTo>
                      <a:pt x="0" y="66"/>
                    </a:lnTo>
                    <a:lnTo>
                      <a:pt x="0" y="113"/>
                    </a:lnTo>
                    <a:lnTo>
                      <a:pt x="151" y="113"/>
                    </a:lnTo>
                    <a:lnTo>
                      <a:pt x="151" y="66"/>
                    </a:lnTo>
                    <a:lnTo>
                      <a:pt x="123" y="0"/>
                    </a:lnTo>
                    <a:close/>
                    <a:moveTo>
                      <a:pt x="142" y="104"/>
                    </a:moveTo>
                    <a:lnTo>
                      <a:pt x="9" y="104"/>
                    </a:lnTo>
                    <a:lnTo>
                      <a:pt x="9" y="75"/>
                    </a:lnTo>
                    <a:lnTo>
                      <a:pt x="142" y="75"/>
                    </a:lnTo>
                    <a:lnTo>
                      <a:pt x="142" y="104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Rectangle 376"/>
              <p:cNvSpPr>
                <a:spLocks noChangeArrowheads="1"/>
              </p:cNvSpPr>
              <p:nvPr/>
            </p:nvSpPr>
            <p:spPr bwMode="auto">
              <a:xfrm>
                <a:off x="9539288" y="3263901"/>
                <a:ext cx="14288" cy="14288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379" name="TextBox 76"/>
          <p:cNvSpPr txBox="1"/>
          <p:nvPr/>
        </p:nvSpPr>
        <p:spPr>
          <a:xfrm>
            <a:off x="8206105" y="4779010"/>
            <a:ext cx="212852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Slicers &amp; Map Chart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77" name="TextBox 78"/>
          <p:cNvSpPr txBox="1"/>
          <p:nvPr/>
        </p:nvSpPr>
        <p:spPr>
          <a:xfrm>
            <a:off x="3931920" y="2910205"/>
            <a:ext cx="144018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Power Query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75" name="TextBox 80"/>
          <p:cNvSpPr txBox="1"/>
          <p:nvPr/>
        </p:nvSpPr>
        <p:spPr>
          <a:xfrm>
            <a:off x="7537450" y="2105025"/>
            <a:ext cx="349313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Dataset: 5000 Retail Sales Records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73" name="TextBox 82"/>
          <p:cNvSpPr txBox="1"/>
          <p:nvPr/>
        </p:nvSpPr>
        <p:spPr>
          <a:xfrm>
            <a:off x="1569085" y="4779010"/>
            <a:ext cx="2800350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Pivot Tables &amp; Pivot Charts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370" name="组合 44"/>
          <p:cNvGrpSpPr/>
          <p:nvPr/>
        </p:nvGrpSpPr>
        <p:grpSpPr>
          <a:xfrm>
            <a:off x="2398718" y="1493838"/>
            <a:ext cx="2769235" cy="828797"/>
            <a:chOff x="2413987" y="1633691"/>
            <a:chExt cx="2766285" cy="828561"/>
          </a:xfrm>
        </p:grpSpPr>
        <p:sp>
          <p:nvSpPr>
            <p:cNvPr id="15371" name="TextBox 86"/>
            <p:cNvSpPr txBox="1"/>
            <p:nvPr/>
          </p:nvSpPr>
          <p:spPr>
            <a:xfrm>
              <a:off x="2413987" y="2125163"/>
              <a:ext cx="2766285" cy="3370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l" eaLnBrk="1" hangingPunct="1"/>
              <a:r>
                <a:rPr lang="en-US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Microsoft Excel (Core Tool)</a:t>
              </a:r>
              <a:endPara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372" name="Freeform 37"/>
            <p:cNvSpPr/>
            <p:nvPr/>
          </p:nvSpPr>
          <p:spPr>
            <a:xfrm>
              <a:off x="4622006" y="1633691"/>
              <a:ext cx="465072" cy="427107"/>
            </a:xfrm>
            <a:custGeom>
              <a:avLst/>
              <a:gdLst/>
              <a:ahLst/>
              <a:cxnLst>
                <a:cxn ang="0">
                  <a:pos x="345053" y="22479"/>
                </a:cxn>
                <a:cxn ang="0">
                  <a:pos x="187529" y="29972"/>
                </a:cxn>
                <a:cxn ang="0">
                  <a:pos x="30005" y="59945"/>
                </a:cxn>
                <a:cxn ang="0">
                  <a:pos x="7501" y="59945"/>
                </a:cxn>
                <a:cxn ang="0">
                  <a:pos x="7501" y="82424"/>
                </a:cxn>
                <a:cxn ang="0">
                  <a:pos x="210033" y="419614"/>
                </a:cxn>
                <a:cxn ang="0">
                  <a:pos x="225035" y="427107"/>
                </a:cxn>
                <a:cxn ang="0">
                  <a:pos x="240037" y="427107"/>
                </a:cxn>
                <a:cxn ang="0">
                  <a:pos x="240037" y="397135"/>
                </a:cxn>
                <a:cxn ang="0">
                  <a:pos x="150023" y="247272"/>
                </a:cxn>
                <a:cxn ang="0">
                  <a:pos x="307548" y="224793"/>
                </a:cxn>
                <a:cxn ang="0">
                  <a:pos x="465072" y="209807"/>
                </a:cxn>
                <a:cxn ang="0">
                  <a:pos x="345053" y="22479"/>
                </a:cxn>
              </a:cxnLst>
              <a:pathLst>
                <a:path w="62" h="57">
                  <a:moveTo>
                    <a:pt x="46" y="3"/>
                  </a:moveTo>
                  <a:cubicBezTo>
                    <a:pt x="46" y="3"/>
                    <a:pt x="36" y="8"/>
                    <a:pt x="25" y="4"/>
                  </a:cubicBezTo>
                  <a:cubicBezTo>
                    <a:pt x="14" y="0"/>
                    <a:pt x="9" y="2"/>
                    <a:pt x="4" y="8"/>
                  </a:cubicBezTo>
                  <a:cubicBezTo>
                    <a:pt x="3" y="7"/>
                    <a:pt x="2" y="7"/>
                    <a:pt x="1" y="8"/>
                  </a:cubicBezTo>
                  <a:cubicBezTo>
                    <a:pt x="0" y="8"/>
                    <a:pt x="0" y="10"/>
                    <a:pt x="1" y="11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7"/>
                    <a:pt x="29" y="57"/>
                    <a:pt x="30" y="57"/>
                  </a:cubicBezTo>
                  <a:cubicBezTo>
                    <a:pt x="31" y="57"/>
                    <a:pt x="31" y="57"/>
                    <a:pt x="32" y="57"/>
                  </a:cubicBezTo>
                  <a:cubicBezTo>
                    <a:pt x="33" y="56"/>
                    <a:pt x="33" y="54"/>
                    <a:pt x="32" y="5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5" y="27"/>
                    <a:pt x="30" y="26"/>
                    <a:pt x="41" y="30"/>
                  </a:cubicBezTo>
                  <a:cubicBezTo>
                    <a:pt x="52" y="33"/>
                    <a:pt x="62" y="28"/>
                    <a:pt x="62" y="28"/>
                  </a:cubicBezTo>
                  <a:lnTo>
                    <a:pt x="46" y="3"/>
                  </a:ln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Tools &amp; Technologies Used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7" name="Freeform 5"/>
          <p:cNvSpPr/>
          <p:nvPr/>
        </p:nvSpPr>
        <p:spPr>
          <a:xfrm>
            <a:off x="2060575" y="4808538"/>
            <a:ext cx="4217988" cy="590550"/>
          </a:xfrm>
          <a:custGeom>
            <a:avLst/>
            <a:gdLst/>
            <a:ahLst/>
            <a:cxnLst>
              <a:cxn ang="0">
                <a:pos x="358775" y="0"/>
              </a:cxn>
              <a:cxn ang="0">
                <a:pos x="0" y="590550"/>
              </a:cxn>
              <a:cxn ang="0">
                <a:pos x="4217987" y="590550"/>
              </a:cxn>
              <a:cxn ang="0">
                <a:pos x="3859212" y="0"/>
              </a:cxn>
              <a:cxn ang="0">
                <a:pos x="358775" y="0"/>
              </a:cxn>
            </a:cxnLst>
            <a:pathLst>
              <a:path w="2657" h="372">
                <a:moveTo>
                  <a:pt x="226" y="0"/>
                </a:moveTo>
                <a:lnTo>
                  <a:pt x="0" y="372"/>
                </a:lnTo>
                <a:lnTo>
                  <a:pt x="2657" y="372"/>
                </a:lnTo>
                <a:lnTo>
                  <a:pt x="2431" y="0"/>
                </a:lnTo>
                <a:lnTo>
                  <a:pt x="226" y="0"/>
                </a:lnTo>
                <a:close/>
              </a:path>
            </a:pathLst>
          </a:cu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3318" name="Freeform 6"/>
          <p:cNvSpPr/>
          <p:nvPr/>
        </p:nvSpPr>
        <p:spPr>
          <a:xfrm>
            <a:off x="3195638" y="2924175"/>
            <a:ext cx="1947862" cy="601663"/>
          </a:xfrm>
          <a:custGeom>
            <a:avLst/>
            <a:gdLst/>
            <a:ahLst/>
            <a:cxnLst>
              <a:cxn ang="0">
                <a:pos x="1947862" y="601663"/>
              </a:cxn>
              <a:cxn ang="0">
                <a:pos x="1582737" y="0"/>
              </a:cxn>
              <a:cxn ang="0">
                <a:pos x="365125" y="0"/>
              </a:cxn>
              <a:cxn ang="0">
                <a:pos x="0" y="601663"/>
              </a:cxn>
              <a:cxn ang="0">
                <a:pos x="1947862" y="601663"/>
              </a:cxn>
            </a:cxnLst>
            <a:pathLst>
              <a:path w="1227" h="379">
                <a:moveTo>
                  <a:pt x="1227" y="379"/>
                </a:moveTo>
                <a:lnTo>
                  <a:pt x="997" y="0"/>
                </a:lnTo>
                <a:lnTo>
                  <a:pt x="230" y="0"/>
                </a:lnTo>
                <a:lnTo>
                  <a:pt x="0" y="379"/>
                </a:lnTo>
                <a:lnTo>
                  <a:pt x="1227" y="379"/>
                </a:lnTo>
                <a:close/>
              </a:path>
            </a:pathLst>
          </a:cu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3319" name="Freeform 7"/>
          <p:cNvSpPr/>
          <p:nvPr/>
        </p:nvSpPr>
        <p:spPr>
          <a:xfrm>
            <a:off x="2632075" y="3867150"/>
            <a:ext cx="3076575" cy="595313"/>
          </a:xfrm>
          <a:custGeom>
            <a:avLst/>
            <a:gdLst/>
            <a:ahLst/>
            <a:cxnLst>
              <a:cxn ang="0">
                <a:pos x="358775" y="0"/>
              </a:cxn>
              <a:cxn ang="0">
                <a:pos x="0" y="595313"/>
              </a:cxn>
              <a:cxn ang="0">
                <a:pos x="3076575" y="595313"/>
              </a:cxn>
              <a:cxn ang="0">
                <a:pos x="2717800" y="0"/>
              </a:cxn>
              <a:cxn ang="0">
                <a:pos x="358775" y="0"/>
              </a:cxn>
            </a:cxnLst>
            <a:pathLst>
              <a:path w="1938" h="375">
                <a:moveTo>
                  <a:pt x="226" y="0"/>
                </a:moveTo>
                <a:lnTo>
                  <a:pt x="0" y="375"/>
                </a:lnTo>
                <a:lnTo>
                  <a:pt x="1938" y="375"/>
                </a:lnTo>
                <a:lnTo>
                  <a:pt x="1712" y="0"/>
                </a:lnTo>
                <a:lnTo>
                  <a:pt x="226" y="0"/>
                </a:lnTo>
                <a:close/>
              </a:path>
            </a:pathLst>
          </a:cu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3320" name="Freeform 8"/>
          <p:cNvSpPr/>
          <p:nvPr/>
        </p:nvSpPr>
        <p:spPr>
          <a:xfrm>
            <a:off x="3711575" y="1960563"/>
            <a:ext cx="935038" cy="730250"/>
          </a:xfrm>
          <a:custGeom>
            <a:avLst/>
            <a:gdLst/>
            <a:ahLst/>
            <a:cxnLst>
              <a:cxn ang="0">
                <a:pos x="0" y="730250"/>
              </a:cxn>
              <a:cxn ang="0">
                <a:pos x="935037" y="730250"/>
              </a:cxn>
              <a:cxn ang="0">
                <a:pos x="476250" y="0"/>
              </a:cxn>
              <a:cxn ang="0">
                <a:pos x="0" y="730250"/>
              </a:cxn>
            </a:cxnLst>
            <a:pathLst>
              <a:path w="589" h="460">
                <a:moveTo>
                  <a:pt x="0" y="460"/>
                </a:moveTo>
                <a:lnTo>
                  <a:pt x="589" y="460"/>
                </a:lnTo>
                <a:lnTo>
                  <a:pt x="300" y="0"/>
                </a:lnTo>
                <a:lnTo>
                  <a:pt x="0" y="460"/>
                </a:lnTo>
                <a:close/>
              </a:path>
            </a:pathLst>
          </a:cu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cxnSp>
        <p:nvCxnSpPr>
          <p:cNvPr id="11" name="Straight Connector 17"/>
          <p:cNvCxnSpPr/>
          <p:nvPr/>
        </p:nvCxnSpPr>
        <p:spPr>
          <a:xfrm>
            <a:off x="5176838" y="3182938"/>
            <a:ext cx="2519363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8"/>
          <p:cNvCxnSpPr/>
          <p:nvPr/>
        </p:nvCxnSpPr>
        <p:spPr>
          <a:xfrm>
            <a:off x="5716588" y="4146550"/>
            <a:ext cx="1979613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9"/>
          <p:cNvCxnSpPr/>
          <p:nvPr/>
        </p:nvCxnSpPr>
        <p:spPr>
          <a:xfrm>
            <a:off x="4564063" y="2266950"/>
            <a:ext cx="3132138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0"/>
          <p:cNvCxnSpPr/>
          <p:nvPr/>
        </p:nvCxnSpPr>
        <p:spPr>
          <a:xfrm>
            <a:off x="6256338" y="5078413"/>
            <a:ext cx="1439863" cy="0"/>
          </a:xfrm>
          <a:prstGeom prst="line">
            <a:avLst/>
          </a:prstGeom>
          <a:ln w="22225">
            <a:solidFill>
              <a:schemeClr val="bg1"/>
            </a:solidFill>
            <a:prstDash val="solid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21"/>
          <p:cNvGrpSpPr/>
          <p:nvPr/>
        </p:nvGrpSpPr>
        <p:grpSpPr>
          <a:xfrm>
            <a:off x="4053531" y="4972936"/>
            <a:ext cx="266662" cy="304472"/>
            <a:chOff x="6711950" y="3309938"/>
            <a:chExt cx="212725" cy="242888"/>
          </a:xfrm>
          <a:solidFill>
            <a:schemeClr val="bg1"/>
          </a:solidFill>
        </p:grpSpPr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6711950" y="3309938"/>
              <a:ext cx="212725" cy="242888"/>
            </a:xfrm>
            <a:custGeom>
              <a:avLst/>
              <a:gdLst>
                <a:gd name="T0" fmla="*/ 91 w 134"/>
                <a:gd name="T1" fmla="*/ 0 h 153"/>
                <a:gd name="T2" fmla="*/ 0 w 134"/>
                <a:gd name="T3" fmla="*/ 0 h 153"/>
                <a:gd name="T4" fmla="*/ 0 w 134"/>
                <a:gd name="T5" fmla="*/ 153 h 153"/>
                <a:gd name="T6" fmla="*/ 134 w 134"/>
                <a:gd name="T7" fmla="*/ 153 h 153"/>
                <a:gd name="T8" fmla="*/ 134 w 134"/>
                <a:gd name="T9" fmla="*/ 43 h 153"/>
                <a:gd name="T10" fmla="*/ 91 w 134"/>
                <a:gd name="T11" fmla="*/ 0 h 153"/>
                <a:gd name="T12" fmla="*/ 115 w 134"/>
                <a:gd name="T13" fmla="*/ 134 h 153"/>
                <a:gd name="T14" fmla="*/ 19 w 134"/>
                <a:gd name="T15" fmla="*/ 134 h 153"/>
                <a:gd name="T16" fmla="*/ 19 w 134"/>
                <a:gd name="T17" fmla="*/ 19 h 153"/>
                <a:gd name="T18" fmla="*/ 81 w 134"/>
                <a:gd name="T19" fmla="*/ 19 h 153"/>
                <a:gd name="T20" fmla="*/ 115 w 134"/>
                <a:gd name="T21" fmla="*/ 52 h 153"/>
                <a:gd name="T22" fmla="*/ 115 w 134"/>
                <a:gd name="T23" fmla="*/ 13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53">
                  <a:moveTo>
                    <a:pt x="91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134" y="153"/>
                  </a:lnTo>
                  <a:lnTo>
                    <a:pt x="134" y="43"/>
                  </a:lnTo>
                  <a:lnTo>
                    <a:pt x="91" y="0"/>
                  </a:lnTo>
                  <a:close/>
                  <a:moveTo>
                    <a:pt x="115" y="134"/>
                  </a:moveTo>
                  <a:lnTo>
                    <a:pt x="19" y="134"/>
                  </a:lnTo>
                  <a:lnTo>
                    <a:pt x="19" y="19"/>
                  </a:lnTo>
                  <a:lnTo>
                    <a:pt x="81" y="19"/>
                  </a:lnTo>
                  <a:lnTo>
                    <a:pt x="115" y="52"/>
                  </a:lnTo>
                  <a:lnTo>
                    <a:pt x="115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6757988" y="3400426"/>
              <a:ext cx="44450" cy="90488"/>
            </a:xfrm>
            <a:custGeom>
              <a:avLst/>
              <a:gdLst>
                <a:gd name="T0" fmla="*/ 0 w 28"/>
                <a:gd name="T1" fmla="*/ 29 h 57"/>
                <a:gd name="T2" fmla="*/ 28 w 28"/>
                <a:gd name="T3" fmla="*/ 57 h 57"/>
                <a:gd name="T4" fmla="*/ 28 w 28"/>
                <a:gd name="T5" fmla="*/ 46 h 57"/>
                <a:gd name="T6" fmla="*/ 14 w 28"/>
                <a:gd name="T7" fmla="*/ 29 h 57"/>
                <a:gd name="T8" fmla="*/ 28 w 28"/>
                <a:gd name="T9" fmla="*/ 14 h 57"/>
                <a:gd name="T10" fmla="*/ 28 w 28"/>
                <a:gd name="T11" fmla="*/ 0 h 57"/>
                <a:gd name="T12" fmla="*/ 7 w 28"/>
                <a:gd name="T13" fmla="*/ 22 h 57"/>
                <a:gd name="T14" fmla="*/ 0 w 28"/>
                <a:gd name="T15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7">
                  <a:moveTo>
                    <a:pt x="0" y="29"/>
                  </a:moveTo>
                  <a:lnTo>
                    <a:pt x="28" y="57"/>
                  </a:lnTo>
                  <a:lnTo>
                    <a:pt x="28" y="46"/>
                  </a:lnTo>
                  <a:lnTo>
                    <a:pt x="14" y="29"/>
                  </a:lnTo>
                  <a:lnTo>
                    <a:pt x="28" y="14"/>
                  </a:lnTo>
                  <a:lnTo>
                    <a:pt x="28" y="0"/>
                  </a:lnTo>
                  <a:lnTo>
                    <a:pt x="7" y="22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6834188" y="3400426"/>
              <a:ext cx="44450" cy="90488"/>
            </a:xfrm>
            <a:custGeom>
              <a:avLst/>
              <a:gdLst>
                <a:gd name="T0" fmla="*/ 0 w 28"/>
                <a:gd name="T1" fmla="*/ 12 h 57"/>
                <a:gd name="T2" fmla="*/ 14 w 28"/>
                <a:gd name="T3" fmla="*/ 29 h 57"/>
                <a:gd name="T4" fmla="*/ 0 w 28"/>
                <a:gd name="T5" fmla="*/ 43 h 57"/>
                <a:gd name="T6" fmla="*/ 0 w 28"/>
                <a:gd name="T7" fmla="*/ 57 h 57"/>
                <a:gd name="T8" fmla="*/ 21 w 28"/>
                <a:gd name="T9" fmla="*/ 34 h 57"/>
                <a:gd name="T10" fmla="*/ 28 w 28"/>
                <a:gd name="T11" fmla="*/ 29 h 57"/>
                <a:gd name="T12" fmla="*/ 0 w 28"/>
                <a:gd name="T13" fmla="*/ 0 h 57"/>
                <a:gd name="T14" fmla="*/ 0 w 28"/>
                <a:gd name="T15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7">
                  <a:moveTo>
                    <a:pt x="0" y="12"/>
                  </a:moveTo>
                  <a:lnTo>
                    <a:pt x="14" y="29"/>
                  </a:lnTo>
                  <a:lnTo>
                    <a:pt x="0" y="43"/>
                  </a:lnTo>
                  <a:lnTo>
                    <a:pt x="0" y="57"/>
                  </a:lnTo>
                  <a:lnTo>
                    <a:pt x="21" y="34"/>
                  </a:lnTo>
                  <a:lnTo>
                    <a:pt x="28" y="29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9" name="Group 25"/>
          <p:cNvGrpSpPr/>
          <p:nvPr/>
        </p:nvGrpSpPr>
        <p:grpSpPr>
          <a:xfrm>
            <a:off x="4057462" y="4056199"/>
            <a:ext cx="260661" cy="262375"/>
            <a:chOff x="5264150" y="3794126"/>
            <a:chExt cx="241300" cy="242888"/>
          </a:xfrm>
          <a:solidFill>
            <a:schemeClr val="bg1"/>
          </a:solidFill>
        </p:grpSpPr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5264150" y="3870326"/>
              <a:ext cx="166688" cy="166688"/>
            </a:xfrm>
            <a:custGeom>
              <a:avLst/>
              <a:gdLst>
                <a:gd name="T0" fmla="*/ 42 w 44"/>
                <a:gd name="T1" fmla="*/ 18 h 44"/>
                <a:gd name="T2" fmla="*/ 35 w 44"/>
                <a:gd name="T3" fmla="*/ 18 h 44"/>
                <a:gd name="T4" fmla="*/ 34 w 44"/>
                <a:gd name="T5" fmla="*/ 14 h 44"/>
                <a:gd name="T6" fmla="*/ 38 w 44"/>
                <a:gd name="T7" fmla="*/ 10 h 44"/>
                <a:gd name="T8" fmla="*/ 38 w 44"/>
                <a:gd name="T9" fmla="*/ 7 h 44"/>
                <a:gd name="T10" fmla="*/ 36 w 44"/>
                <a:gd name="T11" fmla="*/ 5 h 44"/>
                <a:gd name="T12" fmla="*/ 33 w 44"/>
                <a:gd name="T13" fmla="*/ 5 h 44"/>
                <a:gd name="T14" fmla="*/ 29 w 44"/>
                <a:gd name="T15" fmla="*/ 9 h 44"/>
                <a:gd name="T16" fmla="*/ 25 w 44"/>
                <a:gd name="T17" fmla="*/ 8 h 44"/>
                <a:gd name="T18" fmla="*/ 25 w 44"/>
                <a:gd name="T19" fmla="*/ 2 h 44"/>
                <a:gd name="T20" fmla="*/ 23 w 44"/>
                <a:gd name="T21" fmla="*/ 0 h 44"/>
                <a:gd name="T22" fmla="*/ 20 w 44"/>
                <a:gd name="T23" fmla="*/ 0 h 44"/>
                <a:gd name="T24" fmla="*/ 18 w 44"/>
                <a:gd name="T25" fmla="*/ 2 h 44"/>
                <a:gd name="T26" fmla="*/ 18 w 44"/>
                <a:gd name="T27" fmla="*/ 8 h 44"/>
                <a:gd name="T28" fmla="*/ 14 w 44"/>
                <a:gd name="T29" fmla="*/ 9 h 44"/>
                <a:gd name="T30" fmla="*/ 10 w 44"/>
                <a:gd name="T31" fmla="*/ 6 h 44"/>
                <a:gd name="T32" fmla="*/ 7 w 44"/>
                <a:gd name="T33" fmla="*/ 6 h 44"/>
                <a:gd name="T34" fmla="*/ 5 w 44"/>
                <a:gd name="T35" fmla="*/ 8 h 44"/>
                <a:gd name="T36" fmla="*/ 5 w 44"/>
                <a:gd name="T37" fmla="*/ 11 h 44"/>
                <a:gd name="T38" fmla="*/ 9 w 44"/>
                <a:gd name="T39" fmla="*/ 15 h 44"/>
                <a:gd name="T40" fmla="*/ 7 w 44"/>
                <a:gd name="T41" fmla="*/ 19 h 44"/>
                <a:gd name="T42" fmla="*/ 2 w 44"/>
                <a:gd name="T43" fmla="*/ 19 h 44"/>
                <a:gd name="T44" fmla="*/ 0 w 44"/>
                <a:gd name="T45" fmla="*/ 21 h 44"/>
                <a:gd name="T46" fmla="*/ 0 w 44"/>
                <a:gd name="T47" fmla="*/ 24 h 44"/>
                <a:gd name="T48" fmla="*/ 2 w 44"/>
                <a:gd name="T49" fmla="*/ 26 h 44"/>
                <a:gd name="T50" fmla="*/ 7 w 44"/>
                <a:gd name="T51" fmla="*/ 26 h 44"/>
                <a:gd name="T52" fmla="*/ 9 w 44"/>
                <a:gd name="T53" fmla="*/ 30 h 44"/>
                <a:gd name="T54" fmla="*/ 6 w 44"/>
                <a:gd name="T55" fmla="*/ 34 h 44"/>
                <a:gd name="T56" fmla="*/ 6 w 44"/>
                <a:gd name="T57" fmla="*/ 37 h 44"/>
                <a:gd name="T58" fmla="*/ 8 w 44"/>
                <a:gd name="T59" fmla="*/ 39 h 44"/>
                <a:gd name="T60" fmla="*/ 11 w 44"/>
                <a:gd name="T61" fmla="*/ 39 h 44"/>
                <a:gd name="T62" fmla="*/ 15 w 44"/>
                <a:gd name="T63" fmla="*/ 35 h 44"/>
                <a:gd name="T64" fmla="*/ 19 w 44"/>
                <a:gd name="T65" fmla="*/ 36 h 44"/>
                <a:gd name="T66" fmla="*/ 19 w 44"/>
                <a:gd name="T67" fmla="*/ 42 h 44"/>
                <a:gd name="T68" fmla="*/ 21 w 44"/>
                <a:gd name="T69" fmla="*/ 44 h 44"/>
                <a:gd name="T70" fmla="*/ 24 w 44"/>
                <a:gd name="T71" fmla="*/ 44 h 44"/>
                <a:gd name="T72" fmla="*/ 26 w 44"/>
                <a:gd name="T73" fmla="*/ 42 h 44"/>
                <a:gd name="T74" fmla="*/ 26 w 44"/>
                <a:gd name="T75" fmla="*/ 36 h 44"/>
                <a:gd name="T76" fmla="*/ 30 w 44"/>
                <a:gd name="T77" fmla="*/ 34 h 44"/>
                <a:gd name="T78" fmla="*/ 34 w 44"/>
                <a:gd name="T79" fmla="*/ 38 h 44"/>
                <a:gd name="T80" fmla="*/ 37 w 44"/>
                <a:gd name="T81" fmla="*/ 38 h 44"/>
                <a:gd name="T82" fmla="*/ 39 w 44"/>
                <a:gd name="T83" fmla="*/ 36 h 44"/>
                <a:gd name="T84" fmla="*/ 39 w 44"/>
                <a:gd name="T85" fmla="*/ 33 h 44"/>
                <a:gd name="T86" fmla="*/ 35 w 44"/>
                <a:gd name="T87" fmla="*/ 28 h 44"/>
                <a:gd name="T88" fmla="*/ 36 w 44"/>
                <a:gd name="T89" fmla="*/ 25 h 44"/>
                <a:gd name="T90" fmla="*/ 42 w 44"/>
                <a:gd name="T91" fmla="*/ 25 h 44"/>
                <a:gd name="T92" fmla="*/ 44 w 44"/>
                <a:gd name="T93" fmla="*/ 23 h 44"/>
                <a:gd name="T94" fmla="*/ 44 w 44"/>
                <a:gd name="T95" fmla="*/ 20 h 44"/>
                <a:gd name="T96" fmla="*/ 42 w 44"/>
                <a:gd name="T97" fmla="*/ 18 h 44"/>
                <a:gd name="T98" fmla="*/ 21 w 44"/>
                <a:gd name="T99" fmla="*/ 28 h 44"/>
                <a:gd name="T100" fmla="*/ 15 w 44"/>
                <a:gd name="T101" fmla="*/ 22 h 44"/>
                <a:gd name="T102" fmla="*/ 21 w 44"/>
                <a:gd name="T103" fmla="*/ 16 h 44"/>
                <a:gd name="T104" fmla="*/ 28 w 44"/>
                <a:gd name="T105" fmla="*/ 22 h 44"/>
                <a:gd name="T106" fmla="*/ 21 w 44"/>
                <a:gd name="T107" fmla="*/ 2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" h="44">
                  <a:moveTo>
                    <a:pt x="42" y="18"/>
                  </a:moveTo>
                  <a:cubicBezTo>
                    <a:pt x="35" y="18"/>
                    <a:pt x="35" y="18"/>
                    <a:pt x="35" y="18"/>
                  </a:cubicBezTo>
                  <a:cubicBezTo>
                    <a:pt x="35" y="17"/>
                    <a:pt x="35" y="15"/>
                    <a:pt x="34" y="14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9"/>
                    <a:pt x="39" y="8"/>
                    <a:pt x="38" y="7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4"/>
                    <a:pt x="34" y="4"/>
                    <a:pt x="33" y="5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6" y="8"/>
                    <a:pt x="25" y="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1"/>
                    <a:pt x="18" y="2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6" y="8"/>
                    <a:pt x="15" y="9"/>
                    <a:pt x="14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10"/>
                    <a:pt x="5" y="11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20"/>
                    <a:pt x="0" y="2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8"/>
                    <a:pt x="8" y="29"/>
                    <a:pt x="9" y="30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6" y="3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9" y="40"/>
                    <a:pt x="10" y="40"/>
                    <a:pt x="11" y="3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6"/>
                    <a:pt x="18" y="36"/>
                    <a:pt x="19" y="36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3"/>
                    <a:pt x="20" y="44"/>
                    <a:pt x="21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4"/>
                    <a:pt x="26" y="43"/>
                    <a:pt x="26" y="42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8" y="35"/>
                    <a:pt x="29" y="35"/>
                    <a:pt x="30" y="34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5" y="39"/>
                    <a:pt x="36" y="39"/>
                    <a:pt x="37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5"/>
                    <a:pt x="40" y="34"/>
                    <a:pt x="39" y="33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3" y="25"/>
                    <a:pt x="44" y="24"/>
                    <a:pt x="44" y="23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19"/>
                    <a:pt x="43" y="18"/>
                    <a:pt x="42" y="18"/>
                  </a:cubicBezTo>
                  <a:close/>
                  <a:moveTo>
                    <a:pt x="21" y="28"/>
                  </a:moveTo>
                  <a:cubicBezTo>
                    <a:pt x="18" y="28"/>
                    <a:pt x="15" y="25"/>
                    <a:pt x="15" y="22"/>
                  </a:cubicBezTo>
                  <a:cubicBezTo>
                    <a:pt x="15" y="19"/>
                    <a:pt x="18" y="16"/>
                    <a:pt x="21" y="16"/>
                  </a:cubicBezTo>
                  <a:cubicBezTo>
                    <a:pt x="25" y="16"/>
                    <a:pt x="28" y="19"/>
                    <a:pt x="28" y="22"/>
                  </a:cubicBezTo>
                  <a:cubicBezTo>
                    <a:pt x="28" y="25"/>
                    <a:pt x="25" y="28"/>
                    <a:pt x="2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5400675" y="3794126"/>
              <a:ext cx="104775" cy="106363"/>
            </a:xfrm>
            <a:custGeom>
              <a:avLst/>
              <a:gdLst>
                <a:gd name="T0" fmla="*/ 26 w 28"/>
                <a:gd name="T1" fmla="*/ 11 h 28"/>
                <a:gd name="T2" fmla="*/ 23 w 28"/>
                <a:gd name="T3" fmla="*/ 11 h 28"/>
                <a:gd name="T4" fmla="*/ 22 w 28"/>
                <a:gd name="T5" fmla="*/ 9 h 28"/>
                <a:gd name="T6" fmla="*/ 24 w 28"/>
                <a:gd name="T7" fmla="*/ 7 h 28"/>
                <a:gd name="T8" fmla="*/ 24 w 28"/>
                <a:gd name="T9" fmla="*/ 4 h 28"/>
                <a:gd name="T10" fmla="*/ 23 w 28"/>
                <a:gd name="T11" fmla="*/ 3 h 28"/>
                <a:gd name="T12" fmla="*/ 21 w 28"/>
                <a:gd name="T13" fmla="*/ 3 h 28"/>
                <a:gd name="T14" fmla="*/ 18 w 28"/>
                <a:gd name="T15" fmla="*/ 6 h 28"/>
                <a:gd name="T16" fmla="*/ 16 w 28"/>
                <a:gd name="T17" fmla="*/ 5 h 28"/>
                <a:gd name="T18" fmla="*/ 16 w 28"/>
                <a:gd name="T19" fmla="*/ 2 h 28"/>
                <a:gd name="T20" fmla="*/ 14 w 28"/>
                <a:gd name="T21" fmla="*/ 0 h 28"/>
                <a:gd name="T22" fmla="*/ 13 w 28"/>
                <a:gd name="T23" fmla="*/ 0 h 28"/>
                <a:gd name="T24" fmla="*/ 11 w 28"/>
                <a:gd name="T25" fmla="*/ 2 h 28"/>
                <a:gd name="T26" fmla="*/ 11 w 28"/>
                <a:gd name="T27" fmla="*/ 5 h 28"/>
                <a:gd name="T28" fmla="*/ 9 w 28"/>
                <a:gd name="T29" fmla="*/ 6 h 28"/>
                <a:gd name="T30" fmla="*/ 7 w 28"/>
                <a:gd name="T31" fmla="*/ 4 h 28"/>
                <a:gd name="T32" fmla="*/ 4 w 28"/>
                <a:gd name="T33" fmla="*/ 4 h 28"/>
                <a:gd name="T34" fmla="*/ 3 w 28"/>
                <a:gd name="T35" fmla="*/ 5 h 28"/>
                <a:gd name="T36" fmla="*/ 3 w 28"/>
                <a:gd name="T37" fmla="*/ 7 h 28"/>
                <a:gd name="T38" fmla="*/ 6 w 28"/>
                <a:gd name="T39" fmla="*/ 9 h 28"/>
                <a:gd name="T40" fmla="*/ 4 w 28"/>
                <a:gd name="T41" fmla="*/ 12 h 28"/>
                <a:gd name="T42" fmla="*/ 2 w 28"/>
                <a:gd name="T43" fmla="*/ 12 h 28"/>
                <a:gd name="T44" fmla="*/ 0 w 28"/>
                <a:gd name="T45" fmla="*/ 14 h 28"/>
                <a:gd name="T46" fmla="*/ 0 w 28"/>
                <a:gd name="T47" fmla="*/ 15 h 28"/>
                <a:gd name="T48" fmla="*/ 2 w 28"/>
                <a:gd name="T49" fmla="*/ 17 h 28"/>
                <a:gd name="T50" fmla="*/ 5 w 28"/>
                <a:gd name="T51" fmla="*/ 17 h 28"/>
                <a:gd name="T52" fmla="*/ 6 w 28"/>
                <a:gd name="T53" fmla="*/ 19 h 28"/>
                <a:gd name="T54" fmla="*/ 4 w 28"/>
                <a:gd name="T55" fmla="*/ 21 h 28"/>
                <a:gd name="T56" fmla="*/ 4 w 28"/>
                <a:gd name="T57" fmla="*/ 24 h 28"/>
                <a:gd name="T58" fmla="*/ 5 w 28"/>
                <a:gd name="T59" fmla="*/ 25 h 28"/>
                <a:gd name="T60" fmla="*/ 7 w 28"/>
                <a:gd name="T61" fmla="*/ 25 h 28"/>
                <a:gd name="T62" fmla="*/ 9 w 28"/>
                <a:gd name="T63" fmla="*/ 22 h 28"/>
                <a:gd name="T64" fmla="*/ 12 w 28"/>
                <a:gd name="T65" fmla="*/ 23 h 28"/>
                <a:gd name="T66" fmla="*/ 12 w 28"/>
                <a:gd name="T67" fmla="*/ 26 h 28"/>
                <a:gd name="T68" fmla="*/ 14 w 28"/>
                <a:gd name="T69" fmla="*/ 28 h 28"/>
                <a:gd name="T70" fmla="*/ 15 w 28"/>
                <a:gd name="T71" fmla="*/ 28 h 28"/>
                <a:gd name="T72" fmla="*/ 17 w 28"/>
                <a:gd name="T73" fmla="*/ 26 h 28"/>
                <a:gd name="T74" fmla="*/ 17 w 28"/>
                <a:gd name="T75" fmla="*/ 23 h 28"/>
                <a:gd name="T76" fmla="*/ 19 w 28"/>
                <a:gd name="T77" fmla="*/ 22 h 28"/>
                <a:gd name="T78" fmla="*/ 21 w 28"/>
                <a:gd name="T79" fmla="*/ 24 h 28"/>
                <a:gd name="T80" fmla="*/ 24 w 28"/>
                <a:gd name="T81" fmla="*/ 24 h 28"/>
                <a:gd name="T82" fmla="*/ 25 w 28"/>
                <a:gd name="T83" fmla="*/ 23 h 28"/>
                <a:gd name="T84" fmla="*/ 25 w 28"/>
                <a:gd name="T85" fmla="*/ 21 h 28"/>
                <a:gd name="T86" fmla="*/ 22 w 28"/>
                <a:gd name="T87" fmla="*/ 18 h 28"/>
                <a:gd name="T88" fmla="*/ 23 w 28"/>
                <a:gd name="T89" fmla="*/ 16 h 28"/>
                <a:gd name="T90" fmla="*/ 26 w 28"/>
                <a:gd name="T91" fmla="*/ 16 h 28"/>
                <a:gd name="T92" fmla="*/ 28 w 28"/>
                <a:gd name="T93" fmla="*/ 14 h 28"/>
                <a:gd name="T94" fmla="*/ 28 w 28"/>
                <a:gd name="T95" fmla="*/ 13 h 28"/>
                <a:gd name="T96" fmla="*/ 26 w 28"/>
                <a:gd name="T97" fmla="*/ 11 h 28"/>
                <a:gd name="T98" fmla="*/ 14 w 28"/>
                <a:gd name="T99" fmla="*/ 18 h 28"/>
                <a:gd name="T100" fmla="*/ 10 w 28"/>
                <a:gd name="T101" fmla="*/ 14 h 28"/>
                <a:gd name="T102" fmla="*/ 14 w 28"/>
                <a:gd name="T103" fmla="*/ 10 h 28"/>
                <a:gd name="T104" fmla="*/ 18 w 28"/>
                <a:gd name="T105" fmla="*/ 14 h 28"/>
                <a:gd name="T106" fmla="*/ 14 w 28"/>
                <a:gd name="T10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8" h="28">
                  <a:moveTo>
                    <a:pt x="26" y="1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2" y="10"/>
                    <a:pt x="22" y="9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1" y="3"/>
                    <a:pt x="21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7" y="5"/>
                    <a:pt x="16" y="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0" y="6"/>
                    <a:pt x="9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1"/>
                    <a:pt x="4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9"/>
                    <a:pt x="6" y="19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3" y="23"/>
                    <a:pt x="4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3" y="28"/>
                    <a:pt x="1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7" y="27"/>
                    <a:pt x="17" y="26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5"/>
                    <a:pt x="23" y="25"/>
                    <a:pt x="24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5" y="21"/>
                    <a:pt x="25" y="2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7"/>
                    <a:pt x="23" y="17"/>
                    <a:pt x="23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5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2"/>
                    <a:pt x="27" y="11"/>
                    <a:pt x="26" y="11"/>
                  </a:cubicBezTo>
                  <a:close/>
                  <a:moveTo>
                    <a:pt x="14" y="18"/>
                  </a:moveTo>
                  <a:cubicBezTo>
                    <a:pt x="11" y="18"/>
                    <a:pt x="10" y="16"/>
                    <a:pt x="10" y="14"/>
                  </a:cubicBezTo>
                  <a:cubicBezTo>
                    <a:pt x="10" y="12"/>
                    <a:pt x="11" y="10"/>
                    <a:pt x="14" y="10"/>
                  </a:cubicBezTo>
                  <a:cubicBezTo>
                    <a:pt x="16" y="10"/>
                    <a:pt x="18" y="12"/>
                    <a:pt x="18" y="14"/>
                  </a:cubicBezTo>
                  <a:cubicBezTo>
                    <a:pt x="18" y="16"/>
                    <a:pt x="16" y="18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2" name="Group 28"/>
          <p:cNvGrpSpPr/>
          <p:nvPr/>
        </p:nvGrpSpPr>
        <p:grpSpPr>
          <a:xfrm>
            <a:off x="4096917" y="3086328"/>
            <a:ext cx="200449" cy="281365"/>
            <a:chOff x="5746750" y="3794126"/>
            <a:chExt cx="173038" cy="242888"/>
          </a:xfrm>
          <a:solidFill>
            <a:schemeClr val="bg1"/>
          </a:solidFill>
        </p:grpSpPr>
        <p:sp>
          <p:nvSpPr>
            <p:cNvPr id="23" name="Freeform 10"/>
            <p:cNvSpPr>
              <a:spLocks noEditPoints="1"/>
            </p:cNvSpPr>
            <p:nvPr/>
          </p:nvSpPr>
          <p:spPr bwMode="auto">
            <a:xfrm>
              <a:off x="5746750" y="3794126"/>
              <a:ext cx="173038" cy="242888"/>
            </a:xfrm>
            <a:custGeom>
              <a:avLst/>
              <a:gdLst>
                <a:gd name="T0" fmla="*/ 43 w 46"/>
                <a:gd name="T1" fmla="*/ 6 h 64"/>
                <a:gd name="T2" fmla="*/ 46 w 46"/>
                <a:gd name="T3" fmla="*/ 6 h 64"/>
                <a:gd name="T4" fmla="*/ 46 w 46"/>
                <a:gd name="T5" fmla="*/ 0 h 64"/>
                <a:gd name="T6" fmla="*/ 0 w 46"/>
                <a:gd name="T7" fmla="*/ 0 h 64"/>
                <a:gd name="T8" fmla="*/ 0 w 46"/>
                <a:gd name="T9" fmla="*/ 6 h 64"/>
                <a:gd name="T10" fmla="*/ 4 w 46"/>
                <a:gd name="T11" fmla="*/ 6 h 64"/>
                <a:gd name="T12" fmla="*/ 17 w 46"/>
                <a:gd name="T13" fmla="*/ 29 h 64"/>
                <a:gd name="T14" fmla="*/ 17 w 46"/>
                <a:gd name="T15" fmla="*/ 36 h 64"/>
                <a:gd name="T16" fmla="*/ 4 w 46"/>
                <a:gd name="T17" fmla="*/ 58 h 64"/>
                <a:gd name="T18" fmla="*/ 0 w 46"/>
                <a:gd name="T19" fmla="*/ 58 h 64"/>
                <a:gd name="T20" fmla="*/ 0 w 46"/>
                <a:gd name="T21" fmla="*/ 64 h 64"/>
                <a:gd name="T22" fmla="*/ 46 w 46"/>
                <a:gd name="T23" fmla="*/ 64 h 64"/>
                <a:gd name="T24" fmla="*/ 46 w 46"/>
                <a:gd name="T25" fmla="*/ 58 h 64"/>
                <a:gd name="T26" fmla="*/ 43 w 46"/>
                <a:gd name="T27" fmla="*/ 58 h 64"/>
                <a:gd name="T28" fmla="*/ 30 w 46"/>
                <a:gd name="T29" fmla="*/ 36 h 64"/>
                <a:gd name="T30" fmla="*/ 30 w 46"/>
                <a:gd name="T31" fmla="*/ 29 h 64"/>
                <a:gd name="T32" fmla="*/ 43 w 46"/>
                <a:gd name="T33" fmla="*/ 6 h 64"/>
                <a:gd name="T34" fmla="*/ 28 w 46"/>
                <a:gd name="T35" fmla="*/ 38 h 64"/>
                <a:gd name="T36" fmla="*/ 40 w 46"/>
                <a:gd name="T37" fmla="*/ 58 h 64"/>
                <a:gd name="T38" fmla="*/ 37 w 46"/>
                <a:gd name="T39" fmla="*/ 58 h 64"/>
                <a:gd name="T40" fmla="*/ 31 w 46"/>
                <a:gd name="T41" fmla="*/ 51 h 64"/>
                <a:gd name="T42" fmla="*/ 24 w 46"/>
                <a:gd name="T43" fmla="*/ 43 h 64"/>
                <a:gd name="T44" fmla="*/ 17 w 46"/>
                <a:gd name="T45" fmla="*/ 51 h 64"/>
                <a:gd name="T46" fmla="*/ 11 w 46"/>
                <a:gd name="T47" fmla="*/ 58 h 64"/>
                <a:gd name="T48" fmla="*/ 7 w 46"/>
                <a:gd name="T49" fmla="*/ 58 h 64"/>
                <a:gd name="T50" fmla="*/ 19 w 46"/>
                <a:gd name="T51" fmla="*/ 38 h 64"/>
                <a:gd name="T52" fmla="*/ 20 w 46"/>
                <a:gd name="T53" fmla="*/ 38 h 64"/>
                <a:gd name="T54" fmla="*/ 20 w 46"/>
                <a:gd name="T55" fmla="*/ 26 h 64"/>
                <a:gd name="T56" fmla="*/ 19 w 46"/>
                <a:gd name="T57" fmla="*/ 26 h 64"/>
                <a:gd name="T58" fmla="*/ 7 w 46"/>
                <a:gd name="T59" fmla="*/ 6 h 64"/>
                <a:gd name="T60" fmla="*/ 40 w 46"/>
                <a:gd name="T61" fmla="*/ 6 h 64"/>
                <a:gd name="T62" fmla="*/ 28 w 46"/>
                <a:gd name="T63" fmla="*/ 26 h 64"/>
                <a:gd name="T64" fmla="*/ 27 w 46"/>
                <a:gd name="T65" fmla="*/ 26 h 64"/>
                <a:gd name="T66" fmla="*/ 27 w 46"/>
                <a:gd name="T67" fmla="*/ 38 h 64"/>
                <a:gd name="T68" fmla="*/ 28 w 46"/>
                <a:gd name="T69" fmla="*/ 3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64">
                  <a:moveTo>
                    <a:pt x="43" y="6"/>
                  </a:moveTo>
                  <a:cubicBezTo>
                    <a:pt x="46" y="6"/>
                    <a:pt x="46" y="6"/>
                    <a:pt x="46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8"/>
                    <a:pt x="9" y="26"/>
                    <a:pt x="17" y="29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9" y="38"/>
                    <a:pt x="5" y="46"/>
                    <a:pt x="4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46"/>
                    <a:pt x="38" y="38"/>
                    <a:pt x="30" y="3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8" y="26"/>
                    <a:pt x="42" y="18"/>
                    <a:pt x="43" y="6"/>
                  </a:cubicBezTo>
                  <a:close/>
                  <a:moveTo>
                    <a:pt x="28" y="38"/>
                  </a:moveTo>
                  <a:cubicBezTo>
                    <a:pt x="37" y="40"/>
                    <a:pt x="39" y="49"/>
                    <a:pt x="40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8" y="49"/>
                    <a:pt x="10" y="40"/>
                    <a:pt x="19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0" y="24"/>
                    <a:pt x="8" y="15"/>
                    <a:pt x="7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15"/>
                    <a:pt x="37" y="24"/>
                    <a:pt x="28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38"/>
                    <a:pt x="27" y="38"/>
                    <a:pt x="27" y="38"/>
                  </a:cubicBezTo>
                  <a:lnTo>
                    <a:pt x="28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5811838" y="3867151"/>
              <a:ext cx="52388" cy="30163"/>
            </a:xfrm>
            <a:custGeom>
              <a:avLst/>
              <a:gdLst>
                <a:gd name="T0" fmla="*/ 33 w 33"/>
                <a:gd name="T1" fmla="*/ 0 h 19"/>
                <a:gd name="T2" fmla="*/ 0 w 33"/>
                <a:gd name="T3" fmla="*/ 0 h 19"/>
                <a:gd name="T4" fmla="*/ 9 w 33"/>
                <a:gd name="T5" fmla="*/ 9 h 19"/>
                <a:gd name="T6" fmla="*/ 16 w 33"/>
                <a:gd name="T7" fmla="*/ 19 h 19"/>
                <a:gd name="T8" fmla="*/ 23 w 33"/>
                <a:gd name="T9" fmla="*/ 9 h 19"/>
                <a:gd name="T10" fmla="*/ 33 w 33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9">
                  <a:moveTo>
                    <a:pt x="33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16" y="19"/>
                  </a:lnTo>
                  <a:lnTo>
                    <a:pt x="23" y="9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5" name="Group 31"/>
          <p:cNvGrpSpPr/>
          <p:nvPr/>
        </p:nvGrpSpPr>
        <p:grpSpPr>
          <a:xfrm>
            <a:off x="3999074" y="2206744"/>
            <a:ext cx="364153" cy="366548"/>
            <a:chOff x="5264150" y="2824163"/>
            <a:chExt cx="241301" cy="242888"/>
          </a:xfrm>
          <a:solidFill>
            <a:schemeClr val="bg1"/>
          </a:solidFill>
        </p:grpSpPr>
        <p:sp>
          <p:nvSpPr>
            <p:cNvPr id="26" name="Freeform 12"/>
            <p:cNvSpPr/>
            <p:nvPr/>
          </p:nvSpPr>
          <p:spPr bwMode="auto">
            <a:xfrm>
              <a:off x="5302250" y="2851151"/>
              <a:ext cx="25400" cy="26988"/>
            </a:xfrm>
            <a:custGeom>
              <a:avLst/>
              <a:gdLst>
                <a:gd name="T0" fmla="*/ 6 w 7"/>
                <a:gd name="T1" fmla="*/ 4 h 7"/>
                <a:gd name="T2" fmla="*/ 4 w 7"/>
                <a:gd name="T3" fmla="*/ 1 h 7"/>
                <a:gd name="T4" fmla="*/ 1 w 7"/>
                <a:gd name="T5" fmla="*/ 1 h 7"/>
                <a:gd name="T6" fmla="*/ 1 w 7"/>
                <a:gd name="T7" fmla="*/ 4 h 7"/>
                <a:gd name="T8" fmla="*/ 4 w 7"/>
                <a:gd name="T9" fmla="*/ 7 h 7"/>
                <a:gd name="T10" fmla="*/ 6 w 7"/>
                <a:gd name="T11" fmla="*/ 7 h 7"/>
                <a:gd name="T12" fmla="*/ 6 w 7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6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13"/>
            <p:cNvSpPr/>
            <p:nvPr/>
          </p:nvSpPr>
          <p:spPr bwMode="auto">
            <a:xfrm>
              <a:off x="5264150" y="2930526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14"/>
            <p:cNvSpPr/>
            <p:nvPr/>
          </p:nvSpPr>
          <p:spPr bwMode="auto">
            <a:xfrm>
              <a:off x="5475288" y="2946401"/>
              <a:ext cx="30163" cy="14288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 bwMode="auto">
            <a:xfrm>
              <a:off x="5453063" y="2862263"/>
              <a:ext cx="25400" cy="26988"/>
            </a:xfrm>
            <a:custGeom>
              <a:avLst/>
              <a:gdLst>
                <a:gd name="T0" fmla="*/ 6 w 7"/>
                <a:gd name="T1" fmla="*/ 1 h 7"/>
                <a:gd name="T2" fmla="*/ 3 w 7"/>
                <a:gd name="T3" fmla="*/ 1 h 7"/>
                <a:gd name="T4" fmla="*/ 0 w 7"/>
                <a:gd name="T5" fmla="*/ 4 h 7"/>
                <a:gd name="T6" fmla="*/ 0 w 7"/>
                <a:gd name="T7" fmla="*/ 6 h 7"/>
                <a:gd name="T8" fmla="*/ 3 w 7"/>
                <a:gd name="T9" fmla="*/ 6 h 7"/>
                <a:gd name="T10" fmla="*/ 6 w 7"/>
                <a:gd name="T11" fmla="*/ 4 h 7"/>
                <a:gd name="T12" fmla="*/ 6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16"/>
            <p:cNvSpPr/>
            <p:nvPr/>
          </p:nvSpPr>
          <p:spPr bwMode="auto">
            <a:xfrm>
              <a:off x="5384800" y="2824163"/>
              <a:ext cx="15875" cy="31750"/>
            </a:xfrm>
            <a:custGeom>
              <a:avLst/>
              <a:gdLst>
                <a:gd name="T0" fmla="*/ 2 w 4"/>
                <a:gd name="T1" fmla="*/ 8 h 8"/>
                <a:gd name="T2" fmla="*/ 3 w 4"/>
                <a:gd name="T3" fmla="*/ 7 h 8"/>
                <a:gd name="T4" fmla="*/ 4 w 4"/>
                <a:gd name="T5" fmla="*/ 6 h 8"/>
                <a:gd name="T6" fmla="*/ 4 w 4"/>
                <a:gd name="T7" fmla="*/ 2 h 8"/>
                <a:gd name="T8" fmla="*/ 2 w 4"/>
                <a:gd name="T9" fmla="*/ 0 h 8"/>
                <a:gd name="T10" fmla="*/ 0 w 4"/>
                <a:gd name="T11" fmla="*/ 1 h 8"/>
                <a:gd name="T12" fmla="*/ 0 w 4"/>
                <a:gd name="T13" fmla="*/ 2 h 8"/>
                <a:gd name="T14" fmla="*/ 0 w 4"/>
                <a:gd name="T15" fmla="*/ 6 h 8"/>
                <a:gd name="T16" fmla="*/ 2 w 4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17"/>
            <p:cNvSpPr>
              <a:spLocks noEditPoints="1"/>
            </p:cNvSpPr>
            <p:nvPr/>
          </p:nvSpPr>
          <p:spPr bwMode="auto">
            <a:xfrm>
              <a:off x="5324475" y="2886076"/>
              <a:ext cx="120650" cy="136525"/>
            </a:xfrm>
            <a:custGeom>
              <a:avLst/>
              <a:gdLst>
                <a:gd name="T0" fmla="*/ 16 w 32"/>
                <a:gd name="T1" fmla="*/ 0 h 36"/>
                <a:gd name="T2" fmla="*/ 0 w 32"/>
                <a:gd name="T3" fmla="*/ 16 h 36"/>
                <a:gd name="T4" fmla="*/ 8 w 32"/>
                <a:gd name="T5" fmla="*/ 30 h 36"/>
                <a:gd name="T6" fmla="*/ 8 w 32"/>
                <a:gd name="T7" fmla="*/ 36 h 36"/>
                <a:gd name="T8" fmla="*/ 24 w 32"/>
                <a:gd name="T9" fmla="*/ 36 h 36"/>
                <a:gd name="T10" fmla="*/ 24 w 32"/>
                <a:gd name="T11" fmla="*/ 30 h 36"/>
                <a:gd name="T12" fmla="*/ 32 w 32"/>
                <a:gd name="T13" fmla="*/ 16 h 36"/>
                <a:gd name="T14" fmla="*/ 16 w 32"/>
                <a:gd name="T15" fmla="*/ 0 h 36"/>
                <a:gd name="T16" fmla="*/ 22 w 32"/>
                <a:gd name="T17" fmla="*/ 26 h 36"/>
                <a:gd name="T18" fmla="*/ 20 w 32"/>
                <a:gd name="T19" fmla="*/ 27 h 36"/>
                <a:gd name="T20" fmla="*/ 20 w 32"/>
                <a:gd name="T21" fmla="*/ 30 h 36"/>
                <a:gd name="T22" fmla="*/ 20 w 32"/>
                <a:gd name="T23" fmla="*/ 32 h 36"/>
                <a:gd name="T24" fmla="*/ 12 w 32"/>
                <a:gd name="T25" fmla="*/ 32 h 36"/>
                <a:gd name="T26" fmla="*/ 12 w 32"/>
                <a:gd name="T27" fmla="*/ 30 h 36"/>
                <a:gd name="T28" fmla="*/ 12 w 32"/>
                <a:gd name="T29" fmla="*/ 27 h 36"/>
                <a:gd name="T30" fmla="*/ 10 w 32"/>
                <a:gd name="T31" fmla="*/ 26 h 36"/>
                <a:gd name="T32" fmla="*/ 4 w 32"/>
                <a:gd name="T33" fmla="*/ 16 h 36"/>
                <a:gd name="T34" fmla="*/ 16 w 32"/>
                <a:gd name="T35" fmla="*/ 4 h 36"/>
                <a:gd name="T36" fmla="*/ 28 w 32"/>
                <a:gd name="T37" fmla="*/ 16 h 36"/>
                <a:gd name="T38" fmla="*/ 22 w 32"/>
                <a:gd name="T3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6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2"/>
                    <a:pt x="3" y="27"/>
                    <a:pt x="8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9" y="27"/>
                    <a:pt x="32" y="22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22" y="26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6" y="24"/>
                    <a:pt x="4" y="20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0"/>
                    <a:pt x="26" y="24"/>
                    <a:pt x="2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18"/>
            <p:cNvSpPr/>
            <p:nvPr/>
          </p:nvSpPr>
          <p:spPr bwMode="auto">
            <a:xfrm>
              <a:off x="5354638" y="3036888"/>
              <a:ext cx="60325" cy="30163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4 h 8"/>
                <a:gd name="T4" fmla="*/ 4 w 16"/>
                <a:gd name="T5" fmla="*/ 4 h 8"/>
                <a:gd name="T6" fmla="*/ 8 w 16"/>
                <a:gd name="T7" fmla="*/ 8 h 8"/>
                <a:gd name="T8" fmla="*/ 12 w 16"/>
                <a:gd name="T9" fmla="*/ 4 h 8"/>
                <a:gd name="T10" fmla="*/ 12 w 16"/>
                <a:gd name="T11" fmla="*/ 4 h 8"/>
                <a:gd name="T12" fmla="*/ 16 w 16"/>
                <a:gd name="T13" fmla="*/ 4 h 8"/>
                <a:gd name="T14" fmla="*/ 16 w 16"/>
                <a:gd name="T15" fmla="*/ 0 h 8"/>
                <a:gd name="T16" fmla="*/ 0 w 16"/>
                <a:gd name="T17" fmla="*/ 0 h 8"/>
                <a:gd name="T18" fmla="*/ 0 w 16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6" y="8"/>
                    <a:pt x="8" y="8"/>
                  </a:cubicBezTo>
                  <a:cubicBezTo>
                    <a:pt x="10" y="8"/>
                    <a:pt x="12" y="6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3343" name="TextBox 29"/>
          <p:cNvSpPr txBox="1"/>
          <p:nvPr>
            <p:custDataLst>
              <p:tags r:id="rId2"/>
            </p:custDataLst>
          </p:nvPr>
        </p:nvSpPr>
        <p:spPr>
          <a:xfrm>
            <a:off x="7696200" y="2051050"/>
            <a:ext cx="19748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Data Cleaning &amp; Preparation</a:t>
            </a:r>
            <a:endParaRPr lang="en-US" altLang="en-US" sz="1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341" name="TextBox 29"/>
          <p:cNvSpPr txBox="1"/>
          <p:nvPr>
            <p:custDataLst>
              <p:tags r:id="rId3"/>
            </p:custDataLst>
          </p:nvPr>
        </p:nvSpPr>
        <p:spPr>
          <a:xfrm>
            <a:off x="7696200" y="3004185"/>
            <a:ext cx="19748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Data Transformation &amp; Modeling</a:t>
            </a:r>
            <a:endParaRPr lang="en-US" altLang="en-US" sz="1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339" name="TextBox 29"/>
          <p:cNvSpPr txBox="1"/>
          <p:nvPr>
            <p:custDataLst>
              <p:tags r:id="rId4"/>
            </p:custDataLst>
          </p:nvPr>
        </p:nvSpPr>
        <p:spPr>
          <a:xfrm>
            <a:off x="7699375" y="4012565"/>
            <a:ext cx="1974850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Dashboard Designing</a:t>
            </a:r>
            <a:endParaRPr lang="en-US" altLang="en-US" sz="1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337" name="TextBox 29"/>
          <p:cNvSpPr txBox="1"/>
          <p:nvPr>
            <p:custDataLst>
              <p:tags r:id="rId5"/>
            </p:custDataLst>
          </p:nvPr>
        </p:nvSpPr>
        <p:spPr>
          <a:xfrm>
            <a:off x="7699375" y="4877435"/>
            <a:ext cx="197485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Business Problem Solving</a:t>
            </a:r>
            <a:endParaRPr lang="en-US" altLang="en-US" sz="14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333" name="任意多边形 44"/>
          <p:cNvSpPr/>
          <p:nvPr/>
        </p:nvSpPr>
        <p:spPr>
          <a:xfrm>
            <a:off x="3560763" y="2690813"/>
            <a:ext cx="1076325" cy="233362"/>
          </a:xfrm>
          <a:custGeom>
            <a:avLst/>
            <a:gdLst/>
            <a:ahLst/>
            <a:cxnLst>
              <a:cxn ang="0">
                <a:pos x="345888" y="0"/>
              </a:cxn>
              <a:cxn ang="0">
                <a:pos x="1076325" y="0"/>
              </a:cxn>
              <a:cxn ang="0">
                <a:pos x="731837" y="233363"/>
              </a:cxn>
              <a:cxn ang="0">
                <a:pos x="0" y="233363"/>
              </a:cxn>
            </a:cxnLst>
            <a:pathLst>
              <a:path w="1076325" h="233363">
                <a:moveTo>
                  <a:pt x="345888" y="0"/>
                </a:moveTo>
                <a:lnTo>
                  <a:pt x="1076325" y="0"/>
                </a:lnTo>
                <a:lnTo>
                  <a:pt x="731837" y="233363"/>
                </a:lnTo>
                <a:lnTo>
                  <a:pt x="0" y="233363"/>
                </a:lnTo>
                <a:lnTo>
                  <a:pt x="345888" y="0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3334" name="任意多边形 45"/>
          <p:cNvSpPr/>
          <p:nvPr/>
        </p:nvSpPr>
        <p:spPr>
          <a:xfrm>
            <a:off x="2060575" y="3867150"/>
            <a:ext cx="3652838" cy="1531938"/>
          </a:xfrm>
          <a:custGeom>
            <a:avLst/>
            <a:gdLst/>
            <a:ahLst/>
            <a:cxnLst>
              <a:cxn ang="0">
                <a:pos x="1" y="1531937"/>
              </a:cxn>
              <a:cxn ang="0">
                <a:pos x="4" y="1531937"/>
              </a:cxn>
              <a:cxn ang="0">
                <a:pos x="0" y="1531938"/>
              </a:cxn>
              <a:cxn ang="0">
                <a:pos x="3294062" y="0"/>
              </a:cxn>
              <a:cxn ang="0">
                <a:pos x="3652837" y="595313"/>
              </a:cxn>
              <a:cxn ang="0">
                <a:pos x="2303149" y="941387"/>
              </a:cxn>
              <a:cxn ang="0">
                <a:pos x="358778" y="941387"/>
              </a:cxn>
              <a:cxn ang="0">
                <a:pos x="1437851" y="595313"/>
              </a:cxn>
              <a:cxn ang="0">
                <a:pos x="3648075" y="595313"/>
              </a:cxn>
              <a:cxn ang="0">
                <a:pos x="3290072" y="1280"/>
              </a:cxn>
            </a:cxnLst>
            <a:pathLst>
              <a:path w="3652837" h="1531938">
                <a:moveTo>
                  <a:pt x="1" y="1531937"/>
                </a:moveTo>
                <a:lnTo>
                  <a:pt x="4" y="1531937"/>
                </a:lnTo>
                <a:lnTo>
                  <a:pt x="0" y="1531938"/>
                </a:lnTo>
                <a:lnTo>
                  <a:pt x="1" y="1531937"/>
                </a:lnTo>
                <a:close/>
                <a:moveTo>
                  <a:pt x="3294062" y="0"/>
                </a:moveTo>
                <a:lnTo>
                  <a:pt x="3652837" y="595313"/>
                </a:lnTo>
                <a:lnTo>
                  <a:pt x="2303149" y="941387"/>
                </a:lnTo>
                <a:lnTo>
                  <a:pt x="358778" y="941387"/>
                </a:lnTo>
                <a:lnTo>
                  <a:pt x="1437851" y="595313"/>
                </a:lnTo>
                <a:lnTo>
                  <a:pt x="3648075" y="595313"/>
                </a:lnTo>
                <a:lnTo>
                  <a:pt x="3290072" y="1280"/>
                </a:lnTo>
                <a:lnTo>
                  <a:pt x="3294062" y="0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3335" name="任意多边形 46"/>
          <p:cNvSpPr/>
          <p:nvPr/>
        </p:nvSpPr>
        <p:spPr>
          <a:xfrm>
            <a:off x="2990850" y="2924175"/>
            <a:ext cx="2152650" cy="942975"/>
          </a:xfrm>
          <a:custGeom>
            <a:avLst/>
            <a:gdLst/>
            <a:ahLst/>
            <a:cxnLst>
              <a:cxn ang="0">
                <a:pos x="1787525" y="0"/>
              </a:cxn>
              <a:cxn ang="0">
                <a:pos x="2152650" y="601663"/>
              </a:cxn>
              <a:cxn ang="0">
                <a:pos x="1237471" y="942975"/>
              </a:cxn>
              <a:cxn ang="0">
                <a:pos x="0" y="942975"/>
              </a:cxn>
              <a:cxn ang="0">
                <a:pos x="646999" y="601663"/>
              </a:cxn>
              <a:cxn ang="0">
                <a:pos x="2152649" y="601663"/>
              </a:cxn>
              <a:cxn ang="0">
                <a:pos x="1787525" y="1"/>
              </a:cxn>
            </a:cxnLst>
            <a:pathLst>
              <a:path w="2152650" h="942975">
                <a:moveTo>
                  <a:pt x="1787525" y="0"/>
                </a:moveTo>
                <a:lnTo>
                  <a:pt x="2152650" y="601663"/>
                </a:lnTo>
                <a:lnTo>
                  <a:pt x="1237471" y="942975"/>
                </a:lnTo>
                <a:lnTo>
                  <a:pt x="0" y="942975"/>
                </a:lnTo>
                <a:lnTo>
                  <a:pt x="646999" y="601663"/>
                </a:lnTo>
                <a:lnTo>
                  <a:pt x="2152649" y="601663"/>
                </a:lnTo>
                <a:lnTo>
                  <a:pt x="1787525" y="1"/>
                </a:lnTo>
                <a:lnTo>
                  <a:pt x="1787525" y="0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76" name="文本框 16"/>
          <p:cNvSpPr txBox="1"/>
          <p:nvPr/>
        </p:nvSpPr>
        <p:spPr>
          <a:xfrm>
            <a:off x="1997075" y="2813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Skills Applied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61" name="Oval 15"/>
          <p:cNvSpPr/>
          <p:nvPr>
            <p:custDataLst>
              <p:tags r:id="rId2"/>
            </p:custDataLst>
          </p:nvPr>
        </p:nvSpPr>
        <p:spPr>
          <a:xfrm>
            <a:off x="747713" y="1857375"/>
            <a:ext cx="179387" cy="179388"/>
          </a:xfrm>
          <a:prstGeom prst="ellipse">
            <a:avLst/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pPr eaLnBrk="1" hangingPunct="1"/>
            <a:endParaRPr lang="id-ID" altLang="zh-CN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62" name="TextBox 19"/>
          <p:cNvSpPr txBox="1"/>
          <p:nvPr>
            <p:custDataLst>
              <p:tags r:id="rId3"/>
            </p:custDataLst>
          </p:nvPr>
        </p:nvSpPr>
        <p:spPr>
          <a:xfrm>
            <a:off x="976313" y="1714500"/>
            <a:ext cx="220091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Category Performance</a:t>
            </a:r>
            <a:endParaRPr lang="en-US" alt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63" name="TextBox 20"/>
          <p:cNvSpPr txBox="1"/>
          <p:nvPr>
            <p:custDataLst>
              <p:tags r:id="rId4"/>
            </p:custDataLst>
          </p:nvPr>
        </p:nvSpPr>
        <p:spPr>
          <a:xfrm>
            <a:off x="976630" y="1968500"/>
            <a:ext cx="269049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Identify which categories drive the most sales and profit.</a:t>
            </a:r>
            <a:endParaRPr lang="en-US" alt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64" name="Oval 16"/>
          <p:cNvSpPr/>
          <p:nvPr>
            <p:custDataLst>
              <p:tags r:id="rId5"/>
            </p:custDataLst>
          </p:nvPr>
        </p:nvSpPr>
        <p:spPr>
          <a:xfrm>
            <a:off x="747713" y="2862263"/>
            <a:ext cx="179387" cy="180975"/>
          </a:xfrm>
          <a:prstGeom prst="ellipse">
            <a:avLst/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pPr eaLnBrk="1" hangingPunct="1"/>
            <a:endParaRPr lang="id-ID" altLang="zh-CN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65" name="TextBox 21"/>
          <p:cNvSpPr txBox="1"/>
          <p:nvPr>
            <p:custDataLst>
              <p:tags r:id="rId6"/>
            </p:custDataLst>
          </p:nvPr>
        </p:nvSpPr>
        <p:spPr>
          <a:xfrm>
            <a:off x="976313" y="2724150"/>
            <a:ext cx="133286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Profit Trends</a:t>
            </a:r>
            <a:endParaRPr lang="en-US" alt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66" name="TextBox 22"/>
          <p:cNvSpPr txBox="1"/>
          <p:nvPr>
            <p:custDataLst>
              <p:tags r:id="rId7"/>
            </p:custDataLst>
          </p:nvPr>
        </p:nvSpPr>
        <p:spPr>
          <a:xfrm>
            <a:off x="976313" y="2979738"/>
            <a:ext cx="2433637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Analyze how profit changes across years.</a:t>
            </a:r>
            <a:endParaRPr lang="en-US" alt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67" name="Oval 17"/>
          <p:cNvSpPr/>
          <p:nvPr>
            <p:custDataLst>
              <p:tags r:id="rId8"/>
            </p:custDataLst>
          </p:nvPr>
        </p:nvSpPr>
        <p:spPr>
          <a:xfrm>
            <a:off x="747713" y="3948113"/>
            <a:ext cx="179387" cy="179387"/>
          </a:xfrm>
          <a:prstGeom prst="ellipse">
            <a:avLst/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pPr eaLnBrk="1" hangingPunct="1"/>
            <a:endParaRPr lang="id-ID" altLang="zh-CN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68" name="TextBox 23"/>
          <p:cNvSpPr txBox="1"/>
          <p:nvPr>
            <p:custDataLst>
              <p:tags r:id="rId9"/>
            </p:custDataLst>
          </p:nvPr>
        </p:nvSpPr>
        <p:spPr>
          <a:xfrm>
            <a:off x="976313" y="3825875"/>
            <a:ext cx="170561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Sales Seasonality</a:t>
            </a:r>
            <a:endParaRPr lang="en-US" alt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69" name="TextBox 24"/>
          <p:cNvSpPr txBox="1"/>
          <p:nvPr>
            <p:custDataLst>
              <p:tags r:id="rId10"/>
            </p:custDataLst>
          </p:nvPr>
        </p:nvSpPr>
        <p:spPr>
          <a:xfrm>
            <a:off x="976313" y="4081463"/>
            <a:ext cx="2433637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Understand monthly and seasonal sales patterns.</a:t>
            </a:r>
            <a:endParaRPr lang="en-US" alt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70" name="Oval 18"/>
          <p:cNvSpPr/>
          <p:nvPr>
            <p:custDataLst>
              <p:tags r:id="rId11"/>
            </p:custDataLst>
          </p:nvPr>
        </p:nvSpPr>
        <p:spPr>
          <a:xfrm>
            <a:off x="747713" y="5062538"/>
            <a:ext cx="179387" cy="179387"/>
          </a:xfrm>
          <a:prstGeom prst="ellipse">
            <a:avLst/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pPr eaLnBrk="1" hangingPunct="1"/>
            <a:endParaRPr lang="id-ID" altLang="zh-CN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71" name="TextBox 25"/>
          <p:cNvSpPr txBox="1"/>
          <p:nvPr>
            <p:custDataLst>
              <p:tags r:id="rId12"/>
            </p:custDataLst>
          </p:nvPr>
        </p:nvSpPr>
        <p:spPr>
          <a:xfrm>
            <a:off x="976313" y="4929188"/>
            <a:ext cx="151765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Top Customers</a:t>
            </a:r>
            <a:endParaRPr lang="en-US" alt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72" name="TextBox 26"/>
          <p:cNvSpPr txBox="1"/>
          <p:nvPr>
            <p:custDataLst>
              <p:tags r:id="rId13"/>
            </p:custDataLst>
          </p:nvPr>
        </p:nvSpPr>
        <p:spPr>
          <a:xfrm>
            <a:off x="976313" y="5184775"/>
            <a:ext cx="2433637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Highlight the most profitable customers.</a:t>
            </a:r>
            <a:endParaRPr lang="en-US" alt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73" name="Oval 27"/>
          <p:cNvSpPr/>
          <p:nvPr>
            <p:custDataLst>
              <p:tags r:id="rId14"/>
            </p:custDataLst>
          </p:nvPr>
        </p:nvSpPr>
        <p:spPr>
          <a:xfrm>
            <a:off x="8723313" y="1847850"/>
            <a:ext cx="179387" cy="179388"/>
          </a:xfrm>
          <a:prstGeom prst="ellipse">
            <a:avLst/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pPr eaLnBrk="1" hangingPunct="1"/>
            <a:endParaRPr lang="id-ID" altLang="zh-CN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74" name="TextBox 31"/>
          <p:cNvSpPr txBox="1"/>
          <p:nvPr>
            <p:custDataLst>
              <p:tags r:id="rId15"/>
            </p:custDataLst>
          </p:nvPr>
        </p:nvSpPr>
        <p:spPr>
          <a:xfrm>
            <a:off x="8950325" y="1704975"/>
            <a:ext cx="213106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Geographical Insights</a:t>
            </a:r>
            <a:endParaRPr lang="en-US" alt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75" name="TextBox 32"/>
          <p:cNvSpPr txBox="1"/>
          <p:nvPr>
            <p:custDataLst>
              <p:tags r:id="rId16"/>
            </p:custDataLst>
          </p:nvPr>
        </p:nvSpPr>
        <p:spPr>
          <a:xfrm>
            <a:off x="8950325" y="1958975"/>
            <a:ext cx="273240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Discover which states contribute the most to sales.</a:t>
            </a:r>
            <a:endParaRPr lang="en-US" alt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76" name="Oval 28"/>
          <p:cNvSpPr/>
          <p:nvPr>
            <p:custDataLst>
              <p:tags r:id="rId17"/>
            </p:custDataLst>
          </p:nvPr>
        </p:nvSpPr>
        <p:spPr>
          <a:xfrm>
            <a:off x="8723313" y="2852738"/>
            <a:ext cx="179387" cy="179387"/>
          </a:xfrm>
          <a:prstGeom prst="ellipse">
            <a:avLst/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pPr eaLnBrk="1" hangingPunct="1"/>
            <a:endParaRPr lang="id-ID" altLang="zh-CN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77" name="TextBox 33"/>
          <p:cNvSpPr txBox="1"/>
          <p:nvPr>
            <p:custDataLst>
              <p:tags r:id="rId18"/>
            </p:custDataLst>
          </p:nvPr>
        </p:nvSpPr>
        <p:spPr>
          <a:xfrm>
            <a:off x="8950325" y="2714625"/>
            <a:ext cx="176784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Customer Growth</a:t>
            </a:r>
            <a:endParaRPr lang="en-US" alt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78" name="TextBox 34"/>
          <p:cNvSpPr txBox="1"/>
          <p:nvPr>
            <p:custDataLst>
              <p:tags r:id="rId19"/>
            </p:custDataLst>
          </p:nvPr>
        </p:nvSpPr>
        <p:spPr>
          <a:xfrm>
            <a:off x="8950325" y="2970213"/>
            <a:ext cx="24352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Track total customer count across years.</a:t>
            </a:r>
            <a:endParaRPr lang="en-US" alt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79" name="Oval 29"/>
          <p:cNvSpPr/>
          <p:nvPr>
            <p:custDataLst>
              <p:tags r:id="rId20"/>
            </p:custDataLst>
          </p:nvPr>
        </p:nvSpPr>
        <p:spPr>
          <a:xfrm>
            <a:off x="8723313" y="3938588"/>
            <a:ext cx="179387" cy="179387"/>
          </a:xfrm>
          <a:prstGeom prst="ellipse">
            <a:avLst/>
          </a:pr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pPr eaLnBrk="1" hangingPunct="1"/>
            <a:endParaRPr lang="id-ID" altLang="zh-CN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80" name="TextBox 35"/>
          <p:cNvSpPr txBox="1"/>
          <p:nvPr>
            <p:custDataLst>
              <p:tags r:id="rId21"/>
            </p:custDataLst>
          </p:nvPr>
        </p:nvSpPr>
        <p:spPr>
          <a:xfrm>
            <a:off x="8950325" y="3816350"/>
            <a:ext cx="187515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Dynamic Summary</a:t>
            </a:r>
            <a:endParaRPr lang="en-US" altLang="en-US" sz="1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81" name="TextBox 36"/>
          <p:cNvSpPr txBox="1"/>
          <p:nvPr>
            <p:custDataLst>
              <p:tags r:id="rId22"/>
            </p:custDataLst>
          </p:nvPr>
        </p:nvSpPr>
        <p:spPr>
          <a:xfrm>
            <a:off x="8950325" y="4070350"/>
            <a:ext cx="273304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1" hangingPunct="1"/>
            <a:r>
              <a:rPr lang="en-US" altLang="en-US" sz="1600" dirty="0">
                <a:solidFill>
                  <a:schemeClr val="bg1"/>
                </a:solidFill>
                <a:latin typeface="Calibri" panose="020F0502020204030204" pitchFamily="34" charset="0"/>
              </a:rPr>
              <a:t>Enable interactive filters (Category + Year) for deeper insights.</a:t>
            </a:r>
            <a:endParaRPr lang="en-US" alt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9485" name="Freeform 5"/>
          <p:cNvSpPr/>
          <p:nvPr>
            <p:custDataLst>
              <p:tags r:id="rId23"/>
            </p:custDataLst>
          </p:nvPr>
        </p:nvSpPr>
        <p:spPr>
          <a:xfrm>
            <a:off x="6076950" y="1582738"/>
            <a:ext cx="1568450" cy="1520825"/>
          </a:xfrm>
          <a:custGeom>
            <a:avLst/>
            <a:gdLst/>
            <a:ahLst/>
            <a:cxnLst>
              <a:cxn ang="0">
                <a:pos x="1297638" y="921142"/>
              </a:cxn>
              <a:cxn ang="0">
                <a:pos x="1568450" y="650439"/>
              </a:cxn>
              <a:cxn ang="0">
                <a:pos x="1568450" y="650439"/>
              </a:cxn>
              <a:cxn ang="0">
                <a:pos x="0" y="0"/>
              </a:cxn>
              <a:cxn ang="0">
                <a:pos x="0" y="1233203"/>
              </a:cxn>
              <a:cxn ang="0">
                <a:pos x="695835" y="1520825"/>
              </a:cxn>
              <a:cxn ang="0">
                <a:pos x="695835" y="1520825"/>
              </a:cxn>
              <a:cxn ang="0">
                <a:pos x="1030588" y="1188086"/>
              </a:cxn>
              <a:cxn ang="0">
                <a:pos x="1286355" y="1184326"/>
              </a:cxn>
              <a:cxn ang="0">
                <a:pos x="1297638" y="921142"/>
              </a:cxn>
            </a:cxnLst>
            <a:pathLst>
              <a:path w="834" h="809">
                <a:moveTo>
                  <a:pt x="690" y="490"/>
                </a:moveTo>
                <a:cubicBezTo>
                  <a:pt x="834" y="346"/>
                  <a:pt x="834" y="346"/>
                  <a:pt x="834" y="346"/>
                </a:cubicBezTo>
                <a:cubicBezTo>
                  <a:pt x="834" y="346"/>
                  <a:pt x="834" y="346"/>
                  <a:pt x="834" y="346"/>
                </a:cubicBezTo>
                <a:cubicBezTo>
                  <a:pt x="603" y="115"/>
                  <a:pt x="302" y="0"/>
                  <a:pt x="0" y="0"/>
                </a:cubicBezTo>
                <a:cubicBezTo>
                  <a:pt x="0" y="656"/>
                  <a:pt x="0" y="656"/>
                  <a:pt x="0" y="656"/>
                </a:cubicBezTo>
                <a:cubicBezTo>
                  <a:pt x="134" y="656"/>
                  <a:pt x="268" y="707"/>
                  <a:pt x="370" y="809"/>
                </a:cubicBezTo>
                <a:cubicBezTo>
                  <a:pt x="370" y="809"/>
                  <a:pt x="370" y="809"/>
                  <a:pt x="370" y="809"/>
                </a:cubicBezTo>
                <a:cubicBezTo>
                  <a:pt x="548" y="632"/>
                  <a:pt x="548" y="632"/>
                  <a:pt x="548" y="632"/>
                </a:cubicBezTo>
                <a:cubicBezTo>
                  <a:pt x="684" y="630"/>
                  <a:pt x="684" y="630"/>
                  <a:pt x="684" y="630"/>
                </a:cubicBezTo>
                <a:lnTo>
                  <a:pt x="690" y="490"/>
                </a:lnTo>
                <a:close/>
              </a:path>
            </a:pathLst>
          </a:cu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486" name="Freeform 7"/>
          <p:cNvSpPr/>
          <p:nvPr>
            <p:custDataLst>
              <p:tags r:id="rId24"/>
            </p:custDataLst>
          </p:nvPr>
        </p:nvSpPr>
        <p:spPr>
          <a:xfrm>
            <a:off x="4510088" y="1582738"/>
            <a:ext cx="1747837" cy="1520825"/>
          </a:xfrm>
          <a:custGeom>
            <a:avLst/>
            <a:gdLst/>
            <a:ahLst/>
            <a:cxnLst>
              <a:cxn ang="0">
                <a:pos x="1567416" y="383496"/>
              </a:cxn>
              <a:cxn ang="0">
                <a:pos x="1567416" y="0"/>
              </a:cxn>
              <a:cxn ang="0">
                <a:pos x="1567416" y="0"/>
              </a:cxn>
              <a:cxn ang="0">
                <a:pos x="0" y="650439"/>
              </a:cxn>
              <a:cxn ang="0">
                <a:pos x="872040" y="1520825"/>
              </a:cxn>
              <a:cxn ang="0">
                <a:pos x="1567416" y="1233203"/>
              </a:cxn>
              <a:cxn ang="0">
                <a:pos x="1567416" y="1233203"/>
              </a:cxn>
              <a:cxn ang="0">
                <a:pos x="1567416" y="761352"/>
              </a:cxn>
              <a:cxn ang="0">
                <a:pos x="1747838" y="577124"/>
              </a:cxn>
              <a:cxn ang="0">
                <a:pos x="1567416" y="383496"/>
              </a:cxn>
            </a:cxnLst>
            <a:pathLst>
              <a:path w="930" h="809">
                <a:moveTo>
                  <a:pt x="834" y="204"/>
                </a:moveTo>
                <a:cubicBezTo>
                  <a:pt x="834" y="0"/>
                  <a:pt x="834" y="0"/>
                  <a:pt x="834" y="0"/>
                </a:cubicBezTo>
                <a:cubicBezTo>
                  <a:pt x="834" y="0"/>
                  <a:pt x="834" y="0"/>
                  <a:pt x="834" y="0"/>
                </a:cubicBezTo>
                <a:cubicBezTo>
                  <a:pt x="508" y="0"/>
                  <a:pt x="214" y="132"/>
                  <a:pt x="0" y="346"/>
                </a:cubicBezTo>
                <a:cubicBezTo>
                  <a:pt x="464" y="809"/>
                  <a:pt x="464" y="809"/>
                  <a:pt x="464" y="809"/>
                </a:cubicBezTo>
                <a:cubicBezTo>
                  <a:pt x="559" y="715"/>
                  <a:pt x="690" y="656"/>
                  <a:pt x="834" y="656"/>
                </a:cubicBezTo>
                <a:cubicBezTo>
                  <a:pt x="834" y="656"/>
                  <a:pt x="834" y="656"/>
                  <a:pt x="834" y="656"/>
                </a:cubicBezTo>
                <a:cubicBezTo>
                  <a:pt x="834" y="405"/>
                  <a:pt x="834" y="405"/>
                  <a:pt x="834" y="405"/>
                </a:cubicBezTo>
                <a:cubicBezTo>
                  <a:pt x="930" y="307"/>
                  <a:pt x="930" y="307"/>
                  <a:pt x="930" y="307"/>
                </a:cubicBezTo>
                <a:lnTo>
                  <a:pt x="834" y="204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487" name="Freeform 8"/>
          <p:cNvSpPr/>
          <p:nvPr>
            <p:custDataLst>
              <p:tags r:id="rId25"/>
            </p:custDataLst>
          </p:nvPr>
        </p:nvSpPr>
        <p:spPr>
          <a:xfrm>
            <a:off x="3860800" y="2232025"/>
            <a:ext cx="1520825" cy="1566863"/>
          </a:xfrm>
          <a:custGeom>
            <a:avLst/>
            <a:gdLst/>
            <a:ahLst/>
            <a:cxnLst>
              <a:cxn ang="0">
                <a:pos x="0" y="1566863"/>
              </a:cxn>
              <a:cxn ang="0">
                <a:pos x="1233203" y="1566863"/>
              </a:cxn>
              <a:cxn ang="0">
                <a:pos x="1520825" y="870897"/>
              </a:cxn>
              <a:cxn ang="0">
                <a:pos x="1186206" y="537963"/>
              </a:cxn>
              <a:cxn ang="0">
                <a:pos x="1176806" y="272743"/>
              </a:cxn>
              <a:cxn ang="0">
                <a:pos x="919263" y="270862"/>
              </a:cxn>
              <a:cxn ang="0">
                <a:pos x="648559" y="0"/>
              </a:cxn>
              <a:cxn ang="0">
                <a:pos x="0" y="1566863"/>
              </a:cxn>
            </a:cxnLst>
            <a:pathLst>
              <a:path w="809" h="833">
                <a:moveTo>
                  <a:pt x="0" y="833"/>
                </a:moveTo>
                <a:cubicBezTo>
                  <a:pt x="656" y="833"/>
                  <a:pt x="656" y="833"/>
                  <a:pt x="656" y="833"/>
                </a:cubicBezTo>
                <a:cubicBezTo>
                  <a:pt x="656" y="699"/>
                  <a:pt x="707" y="565"/>
                  <a:pt x="809" y="463"/>
                </a:cubicBezTo>
                <a:cubicBezTo>
                  <a:pt x="631" y="286"/>
                  <a:pt x="631" y="286"/>
                  <a:pt x="631" y="286"/>
                </a:cubicBezTo>
                <a:cubicBezTo>
                  <a:pt x="626" y="145"/>
                  <a:pt x="626" y="145"/>
                  <a:pt x="626" y="145"/>
                </a:cubicBezTo>
                <a:cubicBezTo>
                  <a:pt x="489" y="144"/>
                  <a:pt x="489" y="144"/>
                  <a:pt x="489" y="144"/>
                </a:cubicBezTo>
                <a:cubicBezTo>
                  <a:pt x="345" y="0"/>
                  <a:pt x="345" y="0"/>
                  <a:pt x="345" y="0"/>
                </a:cubicBezTo>
                <a:cubicBezTo>
                  <a:pt x="115" y="230"/>
                  <a:pt x="0" y="532"/>
                  <a:pt x="0" y="833"/>
                </a:cubicBezTo>
                <a:close/>
              </a:path>
            </a:pathLst>
          </a:cu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488" name="Freeform 9"/>
          <p:cNvSpPr/>
          <p:nvPr>
            <p:custDataLst>
              <p:tags r:id="rId26"/>
            </p:custDataLst>
          </p:nvPr>
        </p:nvSpPr>
        <p:spPr>
          <a:xfrm>
            <a:off x="3860800" y="3619500"/>
            <a:ext cx="1520825" cy="1746250"/>
          </a:xfrm>
          <a:custGeom>
            <a:avLst/>
            <a:gdLst/>
            <a:ahLst/>
            <a:cxnLst>
              <a:cxn ang="0">
                <a:pos x="648559" y="1746250"/>
              </a:cxn>
              <a:cxn ang="0">
                <a:pos x="1520825" y="874065"/>
              </a:cxn>
              <a:cxn ang="0">
                <a:pos x="1233203" y="178572"/>
              </a:cxn>
              <a:cxn ang="0">
                <a:pos x="761352" y="178572"/>
              </a:cxn>
              <a:cxn ang="0">
                <a:pos x="565845" y="0"/>
              </a:cxn>
              <a:cxn ang="0">
                <a:pos x="383496" y="178572"/>
              </a:cxn>
              <a:cxn ang="0">
                <a:pos x="0" y="178572"/>
              </a:cxn>
              <a:cxn ang="0">
                <a:pos x="648559" y="1746250"/>
              </a:cxn>
            </a:cxnLst>
            <a:pathLst>
              <a:path w="809" h="929">
                <a:moveTo>
                  <a:pt x="345" y="929"/>
                </a:moveTo>
                <a:cubicBezTo>
                  <a:pt x="809" y="465"/>
                  <a:pt x="809" y="465"/>
                  <a:pt x="809" y="465"/>
                </a:cubicBezTo>
                <a:cubicBezTo>
                  <a:pt x="714" y="370"/>
                  <a:pt x="656" y="240"/>
                  <a:pt x="656" y="95"/>
                </a:cubicBezTo>
                <a:cubicBezTo>
                  <a:pt x="405" y="95"/>
                  <a:pt x="405" y="95"/>
                  <a:pt x="405" y="95"/>
                </a:cubicBezTo>
                <a:cubicBezTo>
                  <a:pt x="301" y="0"/>
                  <a:pt x="301" y="0"/>
                  <a:pt x="301" y="0"/>
                </a:cubicBezTo>
                <a:cubicBezTo>
                  <a:pt x="204" y="95"/>
                  <a:pt x="204" y="95"/>
                  <a:pt x="20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421"/>
                  <a:pt x="132" y="716"/>
                  <a:pt x="345" y="929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489" name="Freeform 10"/>
          <p:cNvSpPr/>
          <p:nvPr>
            <p:custDataLst>
              <p:tags r:id="rId27"/>
            </p:custDataLst>
          </p:nvPr>
        </p:nvSpPr>
        <p:spPr>
          <a:xfrm>
            <a:off x="4510088" y="4494213"/>
            <a:ext cx="1566862" cy="1520825"/>
          </a:xfrm>
          <a:custGeom>
            <a:avLst/>
            <a:gdLst/>
            <a:ahLst/>
            <a:cxnLst>
              <a:cxn ang="0">
                <a:pos x="1566863" y="1520825"/>
              </a:cxn>
              <a:cxn ang="0">
                <a:pos x="1566863" y="287622"/>
              </a:cxn>
              <a:cxn ang="0">
                <a:pos x="871732" y="0"/>
              </a:cxn>
              <a:cxn ang="0">
                <a:pos x="537318" y="334619"/>
              </a:cxn>
              <a:cxn ang="0">
                <a:pos x="274295" y="344019"/>
              </a:cxn>
              <a:cxn ang="0">
                <a:pos x="270537" y="601562"/>
              </a:cxn>
              <a:cxn ang="0">
                <a:pos x="0" y="872266"/>
              </a:cxn>
              <a:cxn ang="0">
                <a:pos x="1566863" y="1520825"/>
              </a:cxn>
            </a:cxnLst>
            <a:pathLst>
              <a:path w="834" h="809">
                <a:moveTo>
                  <a:pt x="834" y="809"/>
                </a:moveTo>
                <a:cubicBezTo>
                  <a:pt x="834" y="153"/>
                  <a:pt x="834" y="153"/>
                  <a:pt x="834" y="153"/>
                </a:cubicBezTo>
                <a:cubicBezTo>
                  <a:pt x="700" y="153"/>
                  <a:pt x="566" y="102"/>
                  <a:pt x="464" y="0"/>
                </a:cubicBezTo>
                <a:cubicBezTo>
                  <a:pt x="286" y="178"/>
                  <a:pt x="286" y="178"/>
                  <a:pt x="286" y="178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4" y="320"/>
                  <a:pt x="144" y="320"/>
                  <a:pt x="144" y="320"/>
                </a:cubicBezTo>
                <a:cubicBezTo>
                  <a:pt x="0" y="464"/>
                  <a:pt x="0" y="464"/>
                  <a:pt x="0" y="464"/>
                </a:cubicBezTo>
                <a:cubicBezTo>
                  <a:pt x="231" y="694"/>
                  <a:pt x="532" y="809"/>
                  <a:pt x="834" y="809"/>
                </a:cubicBezTo>
                <a:close/>
              </a:path>
            </a:pathLst>
          </a:cu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490" name="Freeform 11"/>
          <p:cNvSpPr/>
          <p:nvPr>
            <p:custDataLst>
              <p:tags r:id="rId28"/>
            </p:custDataLst>
          </p:nvPr>
        </p:nvSpPr>
        <p:spPr>
          <a:xfrm>
            <a:off x="5895975" y="4494213"/>
            <a:ext cx="1749425" cy="1520825"/>
          </a:xfrm>
          <a:custGeom>
            <a:avLst/>
            <a:gdLst/>
            <a:ahLst/>
            <a:cxnLst>
              <a:cxn ang="0">
                <a:pos x="1749425" y="872266"/>
              </a:cxn>
              <a:cxn ang="0">
                <a:pos x="876594" y="0"/>
              </a:cxn>
              <a:cxn ang="0">
                <a:pos x="180586" y="287622"/>
              </a:cxn>
              <a:cxn ang="0">
                <a:pos x="180586" y="761352"/>
              </a:cxn>
              <a:cxn ang="0">
                <a:pos x="0" y="954980"/>
              </a:cxn>
              <a:cxn ang="0">
                <a:pos x="180586" y="1139209"/>
              </a:cxn>
              <a:cxn ang="0">
                <a:pos x="180586" y="1520825"/>
              </a:cxn>
              <a:cxn ang="0">
                <a:pos x="1749425" y="872266"/>
              </a:cxn>
            </a:cxnLst>
            <a:pathLst>
              <a:path w="930" h="809">
                <a:moveTo>
                  <a:pt x="930" y="464"/>
                </a:moveTo>
                <a:cubicBezTo>
                  <a:pt x="466" y="0"/>
                  <a:pt x="466" y="0"/>
                  <a:pt x="466" y="0"/>
                </a:cubicBezTo>
                <a:cubicBezTo>
                  <a:pt x="371" y="95"/>
                  <a:pt x="240" y="153"/>
                  <a:pt x="96" y="153"/>
                </a:cubicBezTo>
                <a:cubicBezTo>
                  <a:pt x="96" y="405"/>
                  <a:pt x="96" y="405"/>
                  <a:pt x="96" y="405"/>
                </a:cubicBezTo>
                <a:cubicBezTo>
                  <a:pt x="0" y="508"/>
                  <a:pt x="0" y="508"/>
                  <a:pt x="0" y="508"/>
                </a:cubicBezTo>
                <a:cubicBezTo>
                  <a:pt x="96" y="606"/>
                  <a:pt x="96" y="606"/>
                  <a:pt x="96" y="606"/>
                </a:cubicBezTo>
                <a:cubicBezTo>
                  <a:pt x="96" y="809"/>
                  <a:pt x="96" y="809"/>
                  <a:pt x="96" y="809"/>
                </a:cubicBezTo>
                <a:cubicBezTo>
                  <a:pt x="422" y="809"/>
                  <a:pt x="716" y="677"/>
                  <a:pt x="930" y="464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491" name="Freeform 12"/>
          <p:cNvSpPr/>
          <p:nvPr>
            <p:custDataLst>
              <p:tags r:id="rId29"/>
            </p:custDataLst>
          </p:nvPr>
        </p:nvSpPr>
        <p:spPr>
          <a:xfrm>
            <a:off x="6772275" y="3798888"/>
            <a:ext cx="1520825" cy="1566862"/>
          </a:xfrm>
          <a:custGeom>
            <a:avLst/>
            <a:gdLst/>
            <a:ahLst/>
            <a:cxnLst>
              <a:cxn ang="0">
                <a:pos x="601562" y="1296326"/>
              </a:cxn>
              <a:cxn ang="0">
                <a:pos x="872266" y="1566863"/>
              </a:cxn>
              <a:cxn ang="0">
                <a:pos x="872266" y="1566863"/>
              </a:cxn>
              <a:cxn ang="0">
                <a:pos x="1520825" y="0"/>
              </a:cxn>
              <a:cxn ang="0">
                <a:pos x="287622" y="0"/>
              </a:cxn>
              <a:cxn ang="0">
                <a:pos x="0" y="695131"/>
              </a:cxn>
              <a:cxn ang="0">
                <a:pos x="0" y="695131"/>
              </a:cxn>
              <a:cxn ang="0">
                <a:pos x="334619" y="1029545"/>
              </a:cxn>
              <a:cxn ang="0">
                <a:pos x="336499" y="1285053"/>
              </a:cxn>
              <a:cxn ang="0">
                <a:pos x="601562" y="1296326"/>
              </a:cxn>
            </a:cxnLst>
            <a:pathLst>
              <a:path w="809" h="834">
                <a:moveTo>
                  <a:pt x="320" y="690"/>
                </a:moveTo>
                <a:cubicBezTo>
                  <a:pt x="464" y="834"/>
                  <a:pt x="464" y="834"/>
                  <a:pt x="464" y="834"/>
                </a:cubicBezTo>
                <a:cubicBezTo>
                  <a:pt x="464" y="834"/>
                  <a:pt x="464" y="834"/>
                  <a:pt x="464" y="834"/>
                </a:cubicBezTo>
                <a:cubicBezTo>
                  <a:pt x="694" y="604"/>
                  <a:pt x="809" y="302"/>
                  <a:pt x="809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134"/>
                  <a:pt x="102" y="268"/>
                  <a:pt x="0" y="370"/>
                </a:cubicBezTo>
                <a:cubicBezTo>
                  <a:pt x="0" y="370"/>
                  <a:pt x="0" y="370"/>
                  <a:pt x="0" y="370"/>
                </a:cubicBezTo>
                <a:cubicBezTo>
                  <a:pt x="178" y="548"/>
                  <a:pt x="178" y="548"/>
                  <a:pt x="178" y="548"/>
                </a:cubicBezTo>
                <a:cubicBezTo>
                  <a:pt x="179" y="684"/>
                  <a:pt x="179" y="684"/>
                  <a:pt x="179" y="684"/>
                </a:cubicBezTo>
                <a:lnTo>
                  <a:pt x="320" y="690"/>
                </a:lnTo>
                <a:close/>
              </a:path>
            </a:pathLst>
          </a:cu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492" name="Freeform 13"/>
          <p:cNvSpPr/>
          <p:nvPr>
            <p:custDataLst>
              <p:tags r:id="rId30"/>
            </p:custDataLst>
          </p:nvPr>
        </p:nvSpPr>
        <p:spPr>
          <a:xfrm>
            <a:off x="6772275" y="2232025"/>
            <a:ext cx="1520825" cy="1746250"/>
          </a:xfrm>
          <a:custGeom>
            <a:avLst/>
            <a:gdLst/>
            <a:ahLst/>
            <a:cxnLst>
              <a:cxn ang="0">
                <a:pos x="1137329" y="1565798"/>
              </a:cxn>
              <a:cxn ang="0">
                <a:pos x="1520825" y="1565798"/>
              </a:cxn>
              <a:cxn ang="0">
                <a:pos x="1520825" y="1565798"/>
              </a:cxn>
              <a:cxn ang="0">
                <a:pos x="872266" y="0"/>
              </a:cxn>
              <a:cxn ang="0">
                <a:pos x="0" y="870305"/>
              </a:cxn>
              <a:cxn ang="0">
                <a:pos x="287622" y="1565798"/>
              </a:cxn>
              <a:cxn ang="0">
                <a:pos x="287622" y="1565798"/>
              </a:cxn>
              <a:cxn ang="0">
                <a:pos x="759473" y="1565798"/>
              </a:cxn>
              <a:cxn ang="0">
                <a:pos x="943701" y="1746250"/>
              </a:cxn>
              <a:cxn ang="0">
                <a:pos x="1137329" y="1565798"/>
              </a:cxn>
            </a:cxnLst>
            <a:pathLst>
              <a:path w="809" h="929">
                <a:moveTo>
                  <a:pt x="605" y="833"/>
                </a:moveTo>
                <a:cubicBezTo>
                  <a:pt x="809" y="833"/>
                  <a:pt x="809" y="833"/>
                  <a:pt x="809" y="833"/>
                </a:cubicBezTo>
                <a:cubicBezTo>
                  <a:pt x="809" y="833"/>
                  <a:pt x="809" y="833"/>
                  <a:pt x="809" y="833"/>
                </a:cubicBezTo>
                <a:cubicBezTo>
                  <a:pt x="809" y="508"/>
                  <a:pt x="677" y="213"/>
                  <a:pt x="464" y="0"/>
                </a:cubicBezTo>
                <a:cubicBezTo>
                  <a:pt x="0" y="463"/>
                  <a:pt x="0" y="463"/>
                  <a:pt x="0" y="463"/>
                </a:cubicBezTo>
                <a:cubicBezTo>
                  <a:pt x="95" y="558"/>
                  <a:pt x="153" y="689"/>
                  <a:pt x="153" y="833"/>
                </a:cubicBezTo>
                <a:cubicBezTo>
                  <a:pt x="153" y="833"/>
                  <a:pt x="153" y="833"/>
                  <a:pt x="153" y="833"/>
                </a:cubicBezTo>
                <a:cubicBezTo>
                  <a:pt x="404" y="833"/>
                  <a:pt x="404" y="833"/>
                  <a:pt x="404" y="833"/>
                </a:cubicBezTo>
                <a:cubicBezTo>
                  <a:pt x="502" y="929"/>
                  <a:pt x="502" y="929"/>
                  <a:pt x="502" y="929"/>
                </a:cubicBezTo>
                <a:lnTo>
                  <a:pt x="605" y="833"/>
                </a:lnTo>
                <a:close/>
              </a:path>
            </a:pathLst>
          </a:custGeom>
          <a:solidFill>
            <a:schemeClr val="bg1">
              <a:alpha val="70195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493" name="Freeform 14"/>
          <p:cNvSpPr/>
          <p:nvPr>
            <p:custDataLst>
              <p:tags r:id="rId31"/>
            </p:custDataLst>
          </p:nvPr>
        </p:nvSpPr>
        <p:spPr>
          <a:xfrm>
            <a:off x="7105650" y="2501900"/>
            <a:ext cx="266700" cy="266700"/>
          </a:xfrm>
          <a:custGeom>
            <a:avLst/>
            <a:gdLst/>
            <a:ahLst/>
            <a:cxnLst>
              <a:cxn ang="0">
                <a:pos x="266700" y="0"/>
              </a:cxn>
              <a:cxn ang="0">
                <a:pos x="255588" y="263525"/>
              </a:cxn>
              <a:cxn ang="0">
                <a:pos x="0" y="266700"/>
              </a:cxn>
              <a:cxn ang="0">
                <a:pos x="266700" y="0"/>
              </a:cxn>
            </a:cxnLst>
            <a:pathLst>
              <a:path w="168" h="168">
                <a:moveTo>
                  <a:pt x="168" y="0"/>
                </a:moveTo>
                <a:lnTo>
                  <a:pt x="161" y="166"/>
                </a:lnTo>
                <a:lnTo>
                  <a:pt x="0" y="168"/>
                </a:lnTo>
                <a:lnTo>
                  <a:pt x="168" y="0"/>
                </a:lnTo>
                <a:close/>
              </a:path>
            </a:pathLst>
          </a:custGeom>
          <a:solidFill>
            <a:schemeClr val="bg1">
              <a:alpha val="39999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40" name="Group 40"/>
          <p:cNvGrpSpPr/>
          <p:nvPr>
            <p:custDataLst>
              <p:tags r:id="rId32"/>
            </p:custDataLst>
          </p:nvPr>
        </p:nvGrpSpPr>
        <p:grpSpPr>
          <a:xfrm>
            <a:off x="7400185" y="2968624"/>
            <a:ext cx="484187" cy="482600"/>
            <a:chOff x="3959225" y="5064125"/>
            <a:chExt cx="484188" cy="482601"/>
          </a:xfrm>
          <a:solidFill>
            <a:schemeClr val="bg1"/>
          </a:solidFill>
        </p:grpSpPr>
        <p:sp>
          <p:nvSpPr>
            <p:cNvPr id="41" name="Freeform 333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3959225" y="5110163"/>
              <a:ext cx="442913" cy="436563"/>
            </a:xfrm>
            <a:custGeom>
              <a:avLst/>
              <a:gdLst>
                <a:gd name="T0" fmla="*/ 84 w 118"/>
                <a:gd name="T1" fmla="*/ 3 h 116"/>
                <a:gd name="T2" fmla="*/ 77 w 118"/>
                <a:gd name="T3" fmla="*/ 0 h 116"/>
                <a:gd name="T4" fmla="*/ 70 w 118"/>
                <a:gd name="T5" fmla="*/ 3 h 116"/>
                <a:gd name="T6" fmla="*/ 64 w 118"/>
                <a:gd name="T7" fmla="*/ 9 h 116"/>
                <a:gd name="T8" fmla="*/ 61 w 118"/>
                <a:gd name="T9" fmla="*/ 16 h 116"/>
                <a:gd name="T10" fmla="*/ 62 w 118"/>
                <a:gd name="T11" fmla="*/ 21 h 116"/>
                <a:gd name="T12" fmla="*/ 8 w 118"/>
                <a:gd name="T13" fmla="*/ 43 h 116"/>
                <a:gd name="T14" fmla="*/ 1 w 118"/>
                <a:gd name="T15" fmla="*/ 51 h 116"/>
                <a:gd name="T16" fmla="*/ 5 w 118"/>
                <a:gd name="T17" fmla="*/ 62 h 116"/>
                <a:gd name="T18" fmla="*/ 55 w 118"/>
                <a:gd name="T19" fmla="*/ 112 h 116"/>
                <a:gd name="T20" fmla="*/ 64 w 118"/>
                <a:gd name="T21" fmla="*/ 116 h 116"/>
                <a:gd name="T22" fmla="*/ 64 w 118"/>
                <a:gd name="T23" fmla="*/ 116 h 116"/>
                <a:gd name="T24" fmla="*/ 66 w 118"/>
                <a:gd name="T25" fmla="*/ 116 h 116"/>
                <a:gd name="T26" fmla="*/ 75 w 118"/>
                <a:gd name="T27" fmla="*/ 108 h 116"/>
                <a:gd name="T28" fmla="*/ 96 w 118"/>
                <a:gd name="T29" fmla="*/ 55 h 116"/>
                <a:gd name="T30" fmla="*/ 102 w 118"/>
                <a:gd name="T31" fmla="*/ 57 h 116"/>
                <a:gd name="T32" fmla="*/ 109 w 118"/>
                <a:gd name="T33" fmla="*/ 54 h 116"/>
                <a:gd name="T34" fmla="*/ 115 w 118"/>
                <a:gd name="T35" fmla="*/ 48 h 116"/>
                <a:gd name="T36" fmla="*/ 118 w 118"/>
                <a:gd name="T37" fmla="*/ 41 h 116"/>
                <a:gd name="T38" fmla="*/ 115 w 118"/>
                <a:gd name="T39" fmla="*/ 34 h 116"/>
                <a:gd name="T40" fmla="*/ 84 w 118"/>
                <a:gd name="T41" fmla="*/ 3 h 116"/>
                <a:gd name="T42" fmla="*/ 68 w 118"/>
                <a:gd name="T43" fmla="*/ 105 h 116"/>
                <a:gd name="T44" fmla="*/ 65 w 118"/>
                <a:gd name="T45" fmla="*/ 108 h 116"/>
                <a:gd name="T46" fmla="*/ 64 w 118"/>
                <a:gd name="T47" fmla="*/ 108 h 116"/>
                <a:gd name="T48" fmla="*/ 61 w 118"/>
                <a:gd name="T49" fmla="*/ 107 h 116"/>
                <a:gd name="T50" fmla="*/ 10 w 118"/>
                <a:gd name="T51" fmla="*/ 56 h 116"/>
                <a:gd name="T52" fmla="*/ 9 w 118"/>
                <a:gd name="T53" fmla="*/ 53 h 116"/>
                <a:gd name="T54" fmla="*/ 11 w 118"/>
                <a:gd name="T55" fmla="*/ 50 h 116"/>
                <a:gd name="T56" fmla="*/ 36 w 118"/>
                <a:gd name="T57" fmla="*/ 40 h 116"/>
                <a:gd name="T58" fmla="*/ 87 w 118"/>
                <a:gd name="T59" fmla="*/ 58 h 116"/>
                <a:gd name="T60" fmla="*/ 68 w 118"/>
                <a:gd name="T61" fmla="*/ 105 h 116"/>
                <a:gd name="T62" fmla="*/ 109 w 118"/>
                <a:gd name="T63" fmla="*/ 42 h 116"/>
                <a:gd name="T64" fmla="*/ 103 w 118"/>
                <a:gd name="T65" fmla="*/ 48 h 116"/>
                <a:gd name="T66" fmla="*/ 100 w 118"/>
                <a:gd name="T67" fmla="*/ 48 h 116"/>
                <a:gd name="T68" fmla="*/ 93 w 118"/>
                <a:gd name="T69" fmla="*/ 41 h 116"/>
                <a:gd name="T70" fmla="*/ 88 w 118"/>
                <a:gd name="T71" fmla="*/ 55 h 116"/>
                <a:gd name="T72" fmla="*/ 88 w 118"/>
                <a:gd name="T73" fmla="*/ 54 h 116"/>
                <a:gd name="T74" fmla="*/ 53 w 118"/>
                <a:gd name="T75" fmla="*/ 39 h 116"/>
                <a:gd name="T76" fmla="*/ 42 w 118"/>
                <a:gd name="T77" fmla="*/ 38 h 116"/>
                <a:gd name="T78" fmla="*/ 76 w 118"/>
                <a:gd name="T79" fmla="*/ 24 h 116"/>
                <a:gd name="T80" fmla="*/ 70 w 118"/>
                <a:gd name="T81" fmla="*/ 17 h 116"/>
                <a:gd name="T82" fmla="*/ 70 w 118"/>
                <a:gd name="T83" fmla="*/ 14 h 116"/>
                <a:gd name="T84" fmla="*/ 75 w 118"/>
                <a:gd name="T85" fmla="*/ 9 h 116"/>
                <a:gd name="T86" fmla="*/ 78 w 118"/>
                <a:gd name="T87" fmla="*/ 9 h 116"/>
                <a:gd name="T88" fmla="*/ 109 w 118"/>
                <a:gd name="T89" fmla="*/ 39 h 116"/>
                <a:gd name="T90" fmla="*/ 109 w 118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116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334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4173538" y="530542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335"/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4368800" y="5064125"/>
              <a:ext cx="74613" cy="7620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336"/>
            <p:cNvSpPr>
              <a:spLocks noEditPoints="1"/>
            </p:cNvSpPr>
            <p:nvPr>
              <p:custDataLst>
                <p:tags r:id="rId36"/>
              </p:custDataLst>
            </p:nvPr>
          </p:nvSpPr>
          <p:spPr bwMode="auto">
            <a:xfrm>
              <a:off x="4083050" y="5289550"/>
              <a:ext cx="60325" cy="60325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Oval 337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4143375" y="5395913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Oval 338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384675" y="5170488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47" name="Group 47"/>
          <p:cNvGrpSpPr/>
          <p:nvPr>
            <p:custDataLst>
              <p:tags r:id="rId39"/>
            </p:custDataLst>
          </p:nvPr>
        </p:nvGrpSpPr>
        <p:grpSpPr>
          <a:xfrm>
            <a:off x="7477179" y="4205289"/>
            <a:ext cx="330199" cy="481013"/>
            <a:chOff x="7902575" y="3140075"/>
            <a:chExt cx="330200" cy="481013"/>
          </a:xfrm>
          <a:solidFill>
            <a:schemeClr val="bg1"/>
          </a:solidFill>
        </p:grpSpPr>
        <p:sp>
          <p:nvSpPr>
            <p:cNvPr id="48" name="Oval 339"/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8037513" y="3275013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340"/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8037513" y="3454400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341"/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7947025" y="3365500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342"/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8128000" y="3365500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343"/>
            <p:cNvSpPr/>
            <p:nvPr>
              <p:custDataLst>
                <p:tags r:id="rId44"/>
              </p:custDataLst>
            </p:nvPr>
          </p:nvSpPr>
          <p:spPr bwMode="auto">
            <a:xfrm>
              <a:off x="7974013" y="3429000"/>
              <a:ext cx="30163" cy="30163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344"/>
            <p:cNvSpPr/>
            <p:nvPr>
              <p:custDataLst>
                <p:tags r:id="rId45"/>
              </p:custDataLst>
            </p:nvPr>
          </p:nvSpPr>
          <p:spPr bwMode="auto">
            <a:xfrm>
              <a:off x="7974013" y="3300413"/>
              <a:ext cx="30163" cy="30163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345"/>
            <p:cNvSpPr/>
            <p:nvPr>
              <p:custDataLst>
                <p:tags r:id="rId46"/>
              </p:custDataLst>
            </p:nvPr>
          </p:nvSpPr>
          <p:spPr bwMode="auto">
            <a:xfrm>
              <a:off x="8101013" y="3429000"/>
              <a:ext cx="30163" cy="30163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346"/>
            <p:cNvSpPr>
              <a:spLocks noEditPoints="1"/>
            </p:cNvSpPr>
            <p:nvPr>
              <p:custDataLst>
                <p:tags r:id="rId47"/>
              </p:custDataLst>
            </p:nvPr>
          </p:nvSpPr>
          <p:spPr bwMode="auto">
            <a:xfrm>
              <a:off x="7902575" y="3140075"/>
              <a:ext cx="330200" cy="481013"/>
            </a:xfrm>
            <a:custGeom>
              <a:avLst/>
              <a:gdLst>
                <a:gd name="T0" fmla="*/ 80 w 88"/>
                <a:gd name="T1" fmla="*/ 56 h 128"/>
                <a:gd name="T2" fmla="*/ 79 w 88"/>
                <a:gd name="T3" fmla="*/ 56 h 128"/>
                <a:gd name="T4" fmla="*/ 70 w 88"/>
                <a:gd name="T5" fmla="*/ 38 h 128"/>
                <a:gd name="T6" fmla="*/ 64 w 88"/>
                <a:gd name="T7" fmla="*/ 7 h 128"/>
                <a:gd name="T8" fmla="*/ 56 w 88"/>
                <a:gd name="T9" fmla="*/ 0 h 128"/>
                <a:gd name="T10" fmla="*/ 24 w 88"/>
                <a:gd name="T11" fmla="*/ 0 h 128"/>
                <a:gd name="T12" fmla="*/ 17 w 88"/>
                <a:gd name="T13" fmla="*/ 7 h 128"/>
                <a:gd name="T14" fmla="*/ 11 w 88"/>
                <a:gd name="T15" fmla="*/ 37 h 128"/>
                <a:gd name="T16" fmla="*/ 0 w 88"/>
                <a:gd name="T17" fmla="*/ 64 h 128"/>
                <a:gd name="T18" fmla="*/ 10 w 88"/>
                <a:gd name="T19" fmla="*/ 91 h 128"/>
                <a:gd name="T20" fmla="*/ 16 w 88"/>
                <a:gd name="T21" fmla="*/ 121 h 128"/>
                <a:gd name="T22" fmla="*/ 24 w 88"/>
                <a:gd name="T23" fmla="*/ 128 h 128"/>
                <a:gd name="T24" fmla="*/ 56 w 88"/>
                <a:gd name="T25" fmla="*/ 128 h 128"/>
                <a:gd name="T26" fmla="*/ 64 w 88"/>
                <a:gd name="T27" fmla="*/ 121 h 128"/>
                <a:gd name="T28" fmla="*/ 70 w 88"/>
                <a:gd name="T29" fmla="*/ 91 h 128"/>
                <a:gd name="T30" fmla="*/ 79 w 88"/>
                <a:gd name="T31" fmla="*/ 72 h 128"/>
                <a:gd name="T32" fmla="*/ 80 w 88"/>
                <a:gd name="T33" fmla="*/ 72 h 128"/>
                <a:gd name="T34" fmla="*/ 88 w 88"/>
                <a:gd name="T35" fmla="*/ 64 h 128"/>
                <a:gd name="T36" fmla="*/ 80 w 88"/>
                <a:gd name="T37" fmla="*/ 56 h 128"/>
                <a:gd name="T38" fmla="*/ 24 w 88"/>
                <a:gd name="T39" fmla="*/ 8 h 128"/>
                <a:gd name="T40" fmla="*/ 56 w 88"/>
                <a:gd name="T41" fmla="*/ 8 h 128"/>
                <a:gd name="T42" fmla="*/ 60 w 88"/>
                <a:gd name="T43" fmla="*/ 30 h 128"/>
                <a:gd name="T44" fmla="*/ 40 w 88"/>
                <a:gd name="T45" fmla="*/ 24 h 128"/>
                <a:gd name="T46" fmla="*/ 20 w 88"/>
                <a:gd name="T47" fmla="*/ 30 h 128"/>
                <a:gd name="T48" fmla="*/ 24 w 88"/>
                <a:gd name="T49" fmla="*/ 8 h 128"/>
                <a:gd name="T50" fmla="*/ 56 w 88"/>
                <a:gd name="T51" fmla="*/ 120 h 128"/>
                <a:gd name="T52" fmla="*/ 24 w 88"/>
                <a:gd name="T53" fmla="*/ 120 h 128"/>
                <a:gd name="T54" fmla="*/ 20 w 88"/>
                <a:gd name="T55" fmla="*/ 98 h 128"/>
                <a:gd name="T56" fmla="*/ 40 w 88"/>
                <a:gd name="T57" fmla="*/ 104 h 128"/>
                <a:gd name="T58" fmla="*/ 60 w 88"/>
                <a:gd name="T59" fmla="*/ 98 h 128"/>
                <a:gd name="T60" fmla="*/ 56 w 88"/>
                <a:gd name="T61" fmla="*/ 120 h 128"/>
                <a:gd name="T62" fmla="*/ 40 w 88"/>
                <a:gd name="T63" fmla="*/ 96 h 128"/>
                <a:gd name="T64" fmla="*/ 8 w 88"/>
                <a:gd name="T65" fmla="*/ 64 h 128"/>
                <a:gd name="T66" fmla="*/ 40 w 88"/>
                <a:gd name="T67" fmla="*/ 32 h 128"/>
                <a:gd name="T68" fmla="*/ 72 w 88"/>
                <a:gd name="T69" fmla="*/ 64 h 128"/>
                <a:gd name="T70" fmla="*/ 40 w 88"/>
                <a:gd name="T71" fmla="*/ 9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128">
                  <a:moveTo>
                    <a:pt x="80" y="56"/>
                  </a:moveTo>
                  <a:cubicBezTo>
                    <a:pt x="80" y="56"/>
                    <a:pt x="79" y="56"/>
                    <a:pt x="79" y="56"/>
                  </a:cubicBezTo>
                  <a:cubicBezTo>
                    <a:pt x="78" y="49"/>
                    <a:pt x="75" y="43"/>
                    <a:pt x="70" y="3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0" y="0"/>
                    <a:pt x="5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7" y="3"/>
                    <a:pt x="17" y="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4" y="44"/>
                    <a:pt x="0" y="53"/>
                    <a:pt x="0" y="64"/>
                  </a:cubicBezTo>
                  <a:cubicBezTo>
                    <a:pt x="0" y="74"/>
                    <a:pt x="4" y="84"/>
                    <a:pt x="10" y="9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7" y="125"/>
                    <a:pt x="20" y="128"/>
                    <a:pt x="24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60" y="128"/>
                    <a:pt x="63" y="125"/>
                    <a:pt x="64" y="12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5"/>
                    <a:pt x="78" y="79"/>
                    <a:pt x="79" y="72"/>
                  </a:cubicBezTo>
                  <a:cubicBezTo>
                    <a:pt x="79" y="72"/>
                    <a:pt x="80" y="72"/>
                    <a:pt x="80" y="72"/>
                  </a:cubicBezTo>
                  <a:cubicBezTo>
                    <a:pt x="84" y="72"/>
                    <a:pt x="88" y="68"/>
                    <a:pt x="88" y="64"/>
                  </a:cubicBezTo>
                  <a:cubicBezTo>
                    <a:pt x="88" y="60"/>
                    <a:pt x="84" y="56"/>
                    <a:pt x="80" y="56"/>
                  </a:cubicBezTo>
                  <a:close/>
                  <a:moveTo>
                    <a:pt x="24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5" y="26"/>
                    <a:pt x="48" y="24"/>
                    <a:pt x="40" y="24"/>
                  </a:cubicBezTo>
                  <a:cubicBezTo>
                    <a:pt x="33" y="24"/>
                    <a:pt x="26" y="26"/>
                    <a:pt x="20" y="30"/>
                  </a:cubicBezTo>
                  <a:lnTo>
                    <a:pt x="24" y="8"/>
                  </a:lnTo>
                  <a:close/>
                  <a:moveTo>
                    <a:pt x="56" y="120"/>
                  </a:moveTo>
                  <a:cubicBezTo>
                    <a:pt x="24" y="120"/>
                    <a:pt x="24" y="120"/>
                    <a:pt x="24" y="120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6" y="102"/>
                    <a:pt x="33" y="104"/>
                    <a:pt x="40" y="104"/>
                  </a:cubicBezTo>
                  <a:cubicBezTo>
                    <a:pt x="47" y="104"/>
                    <a:pt x="54" y="102"/>
                    <a:pt x="60" y="98"/>
                  </a:cubicBezTo>
                  <a:lnTo>
                    <a:pt x="56" y="120"/>
                  </a:lnTo>
                  <a:close/>
                  <a:moveTo>
                    <a:pt x="40" y="96"/>
                  </a:moveTo>
                  <a:cubicBezTo>
                    <a:pt x="22" y="96"/>
                    <a:pt x="8" y="82"/>
                    <a:pt x="8" y="64"/>
                  </a:cubicBezTo>
                  <a:cubicBezTo>
                    <a:pt x="8" y="46"/>
                    <a:pt x="22" y="32"/>
                    <a:pt x="40" y="32"/>
                  </a:cubicBezTo>
                  <a:cubicBezTo>
                    <a:pt x="58" y="32"/>
                    <a:pt x="72" y="46"/>
                    <a:pt x="72" y="64"/>
                  </a:cubicBezTo>
                  <a:cubicBezTo>
                    <a:pt x="72" y="82"/>
                    <a:pt x="58" y="96"/>
                    <a:pt x="40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347"/>
            <p:cNvSpPr/>
            <p:nvPr>
              <p:custDataLst>
                <p:tags r:id="rId48"/>
              </p:custDataLst>
            </p:nvPr>
          </p:nvSpPr>
          <p:spPr bwMode="auto">
            <a:xfrm>
              <a:off x="8037513" y="3305175"/>
              <a:ext cx="90488" cy="90488"/>
            </a:xfrm>
            <a:custGeom>
              <a:avLst/>
              <a:gdLst>
                <a:gd name="T0" fmla="*/ 24 w 24"/>
                <a:gd name="T1" fmla="*/ 0 h 24"/>
                <a:gd name="T2" fmla="*/ 22 w 24"/>
                <a:gd name="T3" fmla="*/ 0 h 24"/>
                <a:gd name="T4" fmla="*/ 1 w 24"/>
                <a:gd name="T5" fmla="*/ 17 h 24"/>
                <a:gd name="T6" fmla="*/ 0 w 24"/>
                <a:gd name="T7" fmla="*/ 20 h 24"/>
                <a:gd name="T8" fmla="*/ 1 w 24"/>
                <a:gd name="T9" fmla="*/ 23 h 24"/>
                <a:gd name="T10" fmla="*/ 4 w 24"/>
                <a:gd name="T11" fmla="*/ 24 h 24"/>
                <a:gd name="T12" fmla="*/ 7 w 24"/>
                <a:gd name="T13" fmla="*/ 23 h 24"/>
                <a:gd name="T14" fmla="*/ 14 w 24"/>
                <a:gd name="T15" fmla="*/ 14 h 24"/>
                <a:gd name="T16" fmla="*/ 24 w 24"/>
                <a:gd name="T17" fmla="*/ 2 h 24"/>
                <a:gd name="T18" fmla="*/ 24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5" y="24"/>
                    <a:pt x="6" y="24"/>
                    <a:pt x="7" y="2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1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57" name="Group 57"/>
          <p:cNvGrpSpPr/>
          <p:nvPr>
            <p:custDataLst>
              <p:tags r:id="rId49"/>
            </p:custDataLst>
          </p:nvPr>
        </p:nvGrpSpPr>
        <p:grpSpPr>
          <a:xfrm>
            <a:off x="5302502" y="2094219"/>
            <a:ext cx="484189" cy="420689"/>
            <a:chOff x="2303444" y="6030256"/>
            <a:chExt cx="484188" cy="420688"/>
          </a:xfrm>
          <a:solidFill>
            <a:schemeClr val="bg1"/>
          </a:solidFill>
        </p:grpSpPr>
        <p:sp>
          <p:nvSpPr>
            <p:cNvPr id="58" name="Freeform 354"/>
            <p:cNvSpPr>
              <a:spLocks noEditPoints="1"/>
            </p:cNvSpPr>
            <p:nvPr>
              <p:custDataLst>
                <p:tags r:id="rId50"/>
              </p:custDataLst>
            </p:nvPr>
          </p:nvSpPr>
          <p:spPr bwMode="auto">
            <a:xfrm>
              <a:off x="2303444" y="6030256"/>
              <a:ext cx="484188" cy="346075"/>
            </a:xfrm>
            <a:custGeom>
              <a:avLst/>
              <a:gdLst>
                <a:gd name="T0" fmla="*/ 128 w 128"/>
                <a:gd name="T1" fmla="*/ 24 h 92"/>
                <a:gd name="T2" fmla="*/ 119 w 128"/>
                <a:gd name="T3" fmla="*/ 12 h 92"/>
                <a:gd name="T4" fmla="*/ 67 w 128"/>
                <a:gd name="T5" fmla="*/ 0 h 92"/>
                <a:gd name="T6" fmla="*/ 64 w 128"/>
                <a:gd name="T7" fmla="*/ 0 h 92"/>
                <a:gd name="T8" fmla="*/ 61 w 128"/>
                <a:gd name="T9" fmla="*/ 0 h 92"/>
                <a:gd name="T10" fmla="*/ 9 w 128"/>
                <a:gd name="T11" fmla="*/ 12 h 92"/>
                <a:gd name="T12" fmla="*/ 0 w 128"/>
                <a:gd name="T13" fmla="*/ 24 h 92"/>
                <a:gd name="T14" fmla="*/ 9 w 128"/>
                <a:gd name="T15" fmla="*/ 36 h 92"/>
                <a:gd name="T16" fmla="*/ 20 w 128"/>
                <a:gd name="T17" fmla="*/ 38 h 92"/>
                <a:gd name="T18" fmla="*/ 20 w 128"/>
                <a:gd name="T19" fmla="*/ 72 h 92"/>
                <a:gd name="T20" fmla="*/ 64 w 128"/>
                <a:gd name="T21" fmla="*/ 92 h 92"/>
                <a:gd name="T22" fmla="*/ 108 w 128"/>
                <a:gd name="T23" fmla="*/ 72 h 92"/>
                <a:gd name="T24" fmla="*/ 108 w 128"/>
                <a:gd name="T25" fmla="*/ 38 h 92"/>
                <a:gd name="T26" fmla="*/ 119 w 128"/>
                <a:gd name="T27" fmla="*/ 36 h 92"/>
                <a:gd name="T28" fmla="*/ 128 w 128"/>
                <a:gd name="T29" fmla="*/ 24 h 92"/>
                <a:gd name="T30" fmla="*/ 100 w 128"/>
                <a:gd name="T31" fmla="*/ 72 h 92"/>
                <a:gd name="T32" fmla="*/ 64 w 128"/>
                <a:gd name="T33" fmla="*/ 84 h 92"/>
                <a:gd name="T34" fmla="*/ 28 w 128"/>
                <a:gd name="T35" fmla="*/ 72 h 92"/>
                <a:gd name="T36" fmla="*/ 28 w 128"/>
                <a:gd name="T37" fmla="*/ 40 h 92"/>
                <a:gd name="T38" fmla="*/ 61 w 128"/>
                <a:gd name="T39" fmla="*/ 48 h 92"/>
                <a:gd name="T40" fmla="*/ 64 w 128"/>
                <a:gd name="T41" fmla="*/ 48 h 92"/>
                <a:gd name="T42" fmla="*/ 67 w 128"/>
                <a:gd name="T43" fmla="*/ 48 h 92"/>
                <a:gd name="T44" fmla="*/ 100 w 128"/>
                <a:gd name="T45" fmla="*/ 40 h 92"/>
                <a:gd name="T46" fmla="*/ 100 w 128"/>
                <a:gd name="T47" fmla="*/ 72 h 92"/>
                <a:gd name="T48" fmla="*/ 65 w 128"/>
                <a:gd name="T49" fmla="*/ 40 h 92"/>
                <a:gd name="T50" fmla="*/ 64 w 128"/>
                <a:gd name="T51" fmla="*/ 40 h 92"/>
                <a:gd name="T52" fmla="*/ 63 w 128"/>
                <a:gd name="T53" fmla="*/ 40 h 92"/>
                <a:gd name="T54" fmla="*/ 11 w 128"/>
                <a:gd name="T55" fmla="*/ 28 h 92"/>
                <a:gd name="T56" fmla="*/ 8 w 128"/>
                <a:gd name="T57" fmla="*/ 24 h 92"/>
                <a:gd name="T58" fmla="*/ 11 w 128"/>
                <a:gd name="T59" fmla="*/ 20 h 92"/>
                <a:gd name="T60" fmla="*/ 63 w 128"/>
                <a:gd name="T61" fmla="*/ 8 h 92"/>
                <a:gd name="T62" fmla="*/ 64 w 128"/>
                <a:gd name="T63" fmla="*/ 8 h 92"/>
                <a:gd name="T64" fmla="*/ 65 w 128"/>
                <a:gd name="T65" fmla="*/ 8 h 92"/>
                <a:gd name="T66" fmla="*/ 117 w 128"/>
                <a:gd name="T67" fmla="*/ 20 h 92"/>
                <a:gd name="T68" fmla="*/ 120 w 128"/>
                <a:gd name="T69" fmla="*/ 24 h 92"/>
                <a:gd name="T70" fmla="*/ 117 w 128"/>
                <a:gd name="T71" fmla="*/ 28 h 92"/>
                <a:gd name="T72" fmla="*/ 65 w 128"/>
                <a:gd name="T7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92">
                  <a:moveTo>
                    <a:pt x="128" y="24"/>
                  </a:moveTo>
                  <a:cubicBezTo>
                    <a:pt x="128" y="18"/>
                    <a:pt x="124" y="14"/>
                    <a:pt x="119" y="1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3" y="0"/>
                    <a:pt x="62" y="0"/>
                    <a:pt x="61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4"/>
                    <a:pt x="0" y="18"/>
                    <a:pt x="0" y="24"/>
                  </a:cubicBezTo>
                  <a:cubicBezTo>
                    <a:pt x="0" y="30"/>
                    <a:pt x="4" y="34"/>
                    <a:pt x="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83"/>
                    <a:pt x="32" y="92"/>
                    <a:pt x="64" y="92"/>
                  </a:cubicBezTo>
                  <a:cubicBezTo>
                    <a:pt x="96" y="92"/>
                    <a:pt x="108" y="83"/>
                    <a:pt x="108" y="7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4" y="34"/>
                    <a:pt x="128" y="30"/>
                    <a:pt x="128" y="24"/>
                  </a:cubicBezTo>
                  <a:close/>
                  <a:moveTo>
                    <a:pt x="100" y="72"/>
                  </a:moveTo>
                  <a:cubicBezTo>
                    <a:pt x="100" y="76"/>
                    <a:pt x="88" y="84"/>
                    <a:pt x="64" y="84"/>
                  </a:cubicBezTo>
                  <a:cubicBezTo>
                    <a:pt x="40" y="84"/>
                    <a:pt x="28" y="76"/>
                    <a:pt x="28" y="72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8"/>
                    <a:pt x="63" y="48"/>
                    <a:pt x="64" y="48"/>
                  </a:cubicBezTo>
                  <a:cubicBezTo>
                    <a:pt x="65" y="48"/>
                    <a:pt x="66" y="48"/>
                    <a:pt x="67" y="48"/>
                  </a:cubicBezTo>
                  <a:cubicBezTo>
                    <a:pt x="100" y="40"/>
                    <a:pt x="100" y="40"/>
                    <a:pt x="100" y="40"/>
                  </a:cubicBezTo>
                  <a:lnTo>
                    <a:pt x="100" y="72"/>
                  </a:lnTo>
                  <a:close/>
                  <a:moveTo>
                    <a:pt x="65" y="40"/>
                  </a:moveTo>
                  <a:cubicBezTo>
                    <a:pt x="65" y="40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7"/>
                    <a:pt x="8" y="26"/>
                    <a:pt x="8" y="24"/>
                  </a:cubicBezTo>
                  <a:cubicBezTo>
                    <a:pt x="8" y="22"/>
                    <a:pt x="9" y="21"/>
                    <a:pt x="11" y="2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4" y="8"/>
                    <a:pt x="64" y="8"/>
                  </a:cubicBezTo>
                  <a:cubicBezTo>
                    <a:pt x="64" y="8"/>
                    <a:pt x="65" y="8"/>
                    <a:pt x="65" y="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9" y="21"/>
                    <a:pt x="120" y="22"/>
                    <a:pt x="120" y="24"/>
                  </a:cubicBezTo>
                  <a:cubicBezTo>
                    <a:pt x="120" y="26"/>
                    <a:pt x="119" y="27"/>
                    <a:pt x="117" y="28"/>
                  </a:cubicBezTo>
                  <a:lnTo>
                    <a:pt x="6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355"/>
            <p:cNvSpPr/>
            <p:nvPr>
              <p:custDataLst>
                <p:tags r:id="rId51"/>
              </p:custDataLst>
            </p:nvPr>
          </p:nvSpPr>
          <p:spPr bwMode="auto">
            <a:xfrm>
              <a:off x="2741594" y="6181068"/>
              <a:ext cx="30163" cy="165100"/>
            </a:xfrm>
            <a:custGeom>
              <a:avLst/>
              <a:gdLst>
                <a:gd name="T0" fmla="*/ 0 w 8"/>
                <a:gd name="T1" fmla="*/ 4 h 44"/>
                <a:gd name="T2" fmla="*/ 0 w 8"/>
                <a:gd name="T3" fmla="*/ 40 h 44"/>
                <a:gd name="T4" fmla="*/ 4 w 8"/>
                <a:gd name="T5" fmla="*/ 44 h 44"/>
                <a:gd name="T6" fmla="*/ 8 w 8"/>
                <a:gd name="T7" fmla="*/ 40 h 44"/>
                <a:gd name="T8" fmla="*/ 8 w 8"/>
                <a:gd name="T9" fmla="*/ 4 h 44"/>
                <a:gd name="T10" fmla="*/ 4 w 8"/>
                <a:gd name="T11" fmla="*/ 0 h 44"/>
                <a:gd name="T12" fmla="*/ 0 w 8"/>
                <a:gd name="T1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4">
                  <a:moveTo>
                    <a:pt x="0" y="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8" y="42"/>
                    <a:pt x="8" y="4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Oval 356"/>
            <p:cNvSpPr>
              <a:spLocks noChangeArrowheads="1"/>
            </p:cNvSpPr>
            <p:nvPr>
              <p:custDataLst>
                <p:tags r:id="rId52"/>
              </p:custDataLst>
            </p:nvPr>
          </p:nvSpPr>
          <p:spPr bwMode="auto">
            <a:xfrm>
              <a:off x="2727307" y="6360456"/>
              <a:ext cx="60325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1" name="Group 61"/>
          <p:cNvGrpSpPr/>
          <p:nvPr>
            <p:custDataLst>
              <p:tags r:id="rId53"/>
            </p:custDataLst>
          </p:nvPr>
        </p:nvGrpSpPr>
        <p:grpSpPr>
          <a:xfrm>
            <a:off x="6520900" y="2107228"/>
            <a:ext cx="394671" cy="394672"/>
            <a:chOff x="128589" y="4298950"/>
            <a:chExt cx="298450" cy="298450"/>
          </a:xfrm>
          <a:solidFill>
            <a:schemeClr val="bg1"/>
          </a:solidFill>
        </p:grpSpPr>
        <p:sp>
          <p:nvSpPr>
            <p:cNvPr id="62" name="Freeform 178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128589" y="4298950"/>
              <a:ext cx="298450" cy="298450"/>
            </a:xfrm>
            <a:custGeom>
              <a:avLst/>
              <a:gdLst>
                <a:gd name="T0" fmla="*/ 86 w 112"/>
                <a:gd name="T1" fmla="*/ 0 h 112"/>
                <a:gd name="T2" fmla="*/ 26 w 112"/>
                <a:gd name="T3" fmla="*/ 0 h 112"/>
                <a:gd name="T4" fmla="*/ 0 w 112"/>
                <a:gd name="T5" fmla="*/ 26 h 112"/>
                <a:gd name="T6" fmla="*/ 0 w 112"/>
                <a:gd name="T7" fmla="*/ 86 h 112"/>
                <a:gd name="T8" fmla="*/ 26 w 112"/>
                <a:gd name="T9" fmla="*/ 112 h 112"/>
                <a:gd name="T10" fmla="*/ 86 w 112"/>
                <a:gd name="T11" fmla="*/ 112 h 112"/>
                <a:gd name="T12" fmla="*/ 112 w 112"/>
                <a:gd name="T13" fmla="*/ 86 h 112"/>
                <a:gd name="T14" fmla="*/ 112 w 112"/>
                <a:gd name="T15" fmla="*/ 26 h 112"/>
                <a:gd name="T16" fmla="*/ 86 w 112"/>
                <a:gd name="T17" fmla="*/ 0 h 112"/>
                <a:gd name="T18" fmla="*/ 104 w 112"/>
                <a:gd name="T19" fmla="*/ 86 h 112"/>
                <a:gd name="T20" fmla="*/ 86 w 112"/>
                <a:gd name="T21" fmla="*/ 104 h 112"/>
                <a:gd name="T22" fmla="*/ 26 w 112"/>
                <a:gd name="T23" fmla="*/ 104 h 112"/>
                <a:gd name="T24" fmla="*/ 8 w 112"/>
                <a:gd name="T25" fmla="*/ 86 h 112"/>
                <a:gd name="T26" fmla="*/ 8 w 112"/>
                <a:gd name="T27" fmla="*/ 26 h 112"/>
                <a:gd name="T28" fmla="*/ 26 w 112"/>
                <a:gd name="T29" fmla="*/ 8 h 112"/>
                <a:gd name="T30" fmla="*/ 86 w 112"/>
                <a:gd name="T31" fmla="*/ 8 h 112"/>
                <a:gd name="T32" fmla="*/ 104 w 112"/>
                <a:gd name="T33" fmla="*/ 26 h 112"/>
                <a:gd name="T34" fmla="*/ 104 w 112"/>
                <a:gd name="T35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2">
                  <a:moveTo>
                    <a:pt x="8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00"/>
                    <a:pt x="12" y="112"/>
                    <a:pt x="2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100" y="112"/>
                    <a:pt x="112" y="100"/>
                    <a:pt x="112" y="8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12"/>
                    <a:pt x="100" y="0"/>
                    <a:pt x="86" y="0"/>
                  </a:cubicBezTo>
                  <a:close/>
                  <a:moveTo>
                    <a:pt x="104" y="86"/>
                  </a:moveTo>
                  <a:cubicBezTo>
                    <a:pt x="104" y="96"/>
                    <a:pt x="96" y="104"/>
                    <a:pt x="8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16" y="104"/>
                    <a:pt x="8" y="96"/>
                    <a:pt x="8" y="8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16"/>
                    <a:pt x="16" y="8"/>
                    <a:pt x="2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96" y="8"/>
                    <a:pt x="104" y="16"/>
                    <a:pt x="104" y="26"/>
                  </a:cubicBezTo>
                  <a:lnTo>
                    <a:pt x="10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179"/>
            <p:cNvSpPr>
              <a:spLocks noEditPoints="1"/>
            </p:cNvSpPr>
            <p:nvPr>
              <p:custDataLst>
                <p:tags r:id="rId55"/>
              </p:custDataLst>
            </p:nvPr>
          </p:nvSpPr>
          <p:spPr bwMode="auto">
            <a:xfrm>
              <a:off x="180976" y="4351338"/>
              <a:ext cx="65088" cy="65088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180"/>
            <p:cNvSpPr>
              <a:spLocks noEditPoints="1"/>
            </p:cNvSpPr>
            <p:nvPr>
              <p:custDataLst>
                <p:tags r:id="rId56"/>
              </p:custDataLst>
            </p:nvPr>
          </p:nvSpPr>
          <p:spPr bwMode="auto">
            <a:xfrm>
              <a:off x="246064" y="4416425"/>
              <a:ext cx="63500" cy="63500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Freeform 181"/>
            <p:cNvSpPr>
              <a:spLocks noEditPoints="1"/>
            </p:cNvSpPr>
            <p:nvPr>
              <p:custDataLst>
                <p:tags r:id="rId57"/>
              </p:custDataLst>
            </p:nvPr>
          </p:nvSpPr>
          <p:spPr bwMode="auto">
            <a:xfrm>
              <a:off x="309564" y="4351338"/>
              <a:ext cx="63500" cy="65088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182"/>
            <p:cNvSpPr>
              <a:spLocks noEditPoints="1"/>
            </p:cNvSpPr>
            <p:nvPr>
              <p:custDataLst>
                <p:tags r:id="rId58"/>
              </p:custDataLst>
            </p:nvPr>
          </p:nvSpPr>
          <p:spPr bwMode="auto">
            <a:xfrm>
              <a:off x="180976" y="4479925"/>
              <a:ext cx="65088" cy="63500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183"/>
            <p:cNvSpPr>
              <a:spLocks noEditPoints="1"/>
            </p:cNvSpPr>
            <p:nvPr>
              <p:custDataLst>
                <p:tags r:id="rId59"/>
              </p:custDataLst>
            </p:nvPr>
          </p:nvSpPr>
          <p:spPr bwMode="auto">
            <a:xfrm>
              <a:off x="309564" y="4479925"/>
              <a:ext cx="63500" cy="63500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8" name="Group 68"/>
          <p:cNvGrpSpPr/>
          <p:nvPr>
            <p:custDataLst>
              <p:tags r:id="rId60"/>
            </p:custDataLst>
          </p:nvPr>
        </p:nvGrpSpPr>
        <p:grpSpPr>
          <a:xfrm>
            <a:off x="6378694" y="5174984"/>
            <a:ext cx="529751" cy="266107"/>
            <a:chOff x="5567364" y="4362450"/>
            <a:chExt cx="341313" cy="171450"/>
          </a:xfrm>
          <a:solidFill>
            <a:schemeClr val="bg1"/>
          </a:solidFill>
        </p:grpSpPr>
        <p:sp>
          <p:nvSpPr>
            <p:cNvPr id="69" name="Freeform 201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5567364" y="4362450"/>
              <a:ext cx="341313" cy="171450"/>
            </a:xfrm>
            <a:custGeom>
              <a:avLst/>
              <a:gdLst>
                <a:gd name="T0" fmla="*/ 98 w 128"/>
                <a:gd name="T1" fmla="*/ 0 h 64"/>
                <a:gd name="T2" fmla="*/ 30 w 128"/>
                <a:gd name="T3" fmla="*/ 0 h 64"/>
                <a:gd name="T4" fmla="*/ 0 w 128"/>
                <a:gd name="T5" fmla="*/ 32 h 64"/>
                <a:gd name="T6" fmla="*/ 30 w 128"/>
                <a:gd name="T7" fmla="*/ 64 h 64"/>
                <a:gd name="T8" fmla="*/ 98 w 128"/>
                <a:gd name="T9" fmla="*/ 64 h 64"/>
                <a:gd name="T10" fmla="*/ 128 w 128"/>
                <a:gd name="T11" fmla="*/ 32 h 64"/>
                <a:gd name="T12" fmla="*/ 98 w 128"/>
                <a:gd name="T13" fmla="*/ 0 h 64"/>
                <a:gd name="T14" fmla="*/ 8 w 128"/>
                <a:gd name="T15" fmla="*/ 32 h 64"/>
                <a:gd name="T16" fmla="*/ 30 w 128"/>
                <a:gd name="T17" fmla="*/ 8 h 64"/>
                <a:gd name="T18" fmla="*/ 62 w 128"/>
                <a:gd name="T19" fmla="*/ 8 h 64"/>
                <a:gd name="T20" fmla="*/ 62 w 128"/>
                <a:gd name="T21" fmla="*/ 56 h 64"/>
                <a:gd name="T22" fmla="*/ 30 w 128"/>
                <a:gd name="T23" fmla="*/ 56 h 64"/>
                <a:gd name="T24" fmla="*/ 8 w 128"/>
                <a:gd name="T25" fmla="*/ 32 h 64"/>
                <a:gd name="T26" fmla="*/ 98 w 128"/>
                <a:gd name="T27" fmla="*/ 56 h 64"/>
                <a:gd name="T28" fmla="*/ 67 w 128"/>
                <a:gd name="T29" fmla="*/ 56 h 64"/>
                <a:gd name="T30" fmla="*/ 67 w 128"/>
                <a:gd name="T31" fmla="*/ 8 h 64"/>
                <a:gd name="T32" fmla="*/ 98 w 128"/>
                <a:gd name="T33" fmla="*/ 8 h 64"/>
                <a:gd name="T34" fmla="*/ 120 w 128"/>
                <a:gd name="T35" fmla="*/ 32 h 64"/>
                <a:gd name="T36" fmla="*/ 98 w 128"/>
                <a:gd name="T3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8" h="64">
                  <a:moveTo>
                    <a:pt x="9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0" y="64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114" y="64"/>
                    <a:pt x="128" y="50"/>
                    <a:pt x="128" y="32"/>
                  </a:cubicBezTo>
                  <a:cubicBezTo>
                    <a:pt x="128" y="14"/>
                    <a:pt x="114" y="0"/>
                    <a:pt x="98" y="0"/>
                  </a:cubicBezTo>
                  <a:close/>
                  <a:moveTo>
                    <a:pt x="8" y="32"/>
                  </a:moveTo>
                  <a:cubicBezTo>
                    <a:pt x="8" y="19"/>
                    <a:pt x="18" y="8"/>
                    <a:pt x="30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21"/>
                    <a:pt x="60" y="43"/>
                    <a:pt x="62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8" y="45"/>
                    <a:pt x="8" y="32"/>
                  </a:cubicBezTo>
                  <a:close/>
                  <a:moveTo>
                    <a:pt x="98" y="56"/>
                  </a:moveTo>
                  <a:cubicBezTo>
                    <a:pt x="67" y="56"/>
                    <a:pt x="67" y="56"/>
                    <a:pt x="67" y="56"/>
                  </a:cubicBezTo>
                  <a:cubicBezTo>
                    <a:pt x="64" y="44"/>
                    <a:pt x="64" y="20"/>
                    <a:pt x="67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110" y="8"/>
                    <a:pt x="120" y="19"/>
                    <a:pt x="120" y="32"/>
                  </a:cubicBezTo>
                  <a:cubicBezTo>
                    <a:pt x="120" y="45"/>
                    <a:pt x="110" y="56"/>
                    <a:pt x="9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Freeform 202"/>
            <p:cNvSpPr/>
            <p:nvPr>
              <p:custDataLst>
                <p:tags r:id="rId62"/>
              </p:custDataLst>
            </p:nvPr>
          </p:nvSpPr>
          <p:spPr bwMode="auto">
            <a:xfrm>
              <a:off x="5603876" y="4400550"/>
              <a:ext cx="53975" cy="52388"/>
            </a:xfrm>
            <a:custGeom>
              <a:avLst/>
              <a:gdLst>
                <a:gd name="T0" fmla="*/ 18 w 20"/>
                <a:gd name="T1" fmla="*/ 0 h 20"/>
                <a:gd name="T2" fmla="*/ 0 w 20"/>
                <a:gd name="T3" fmla="*/ 18 h 20"/>
                <a:gd name="T4" fmla="*/ 2 w 20"/>
                <a:gd name="T5" fmla="*/ 20 h 20"/>
                <a:gd name="T6" fmla="*/ 4 w 20"/>
                <a:gd name="T7" fmla="*/ 18 h 20"/>
                <a:gd name="T8" fmla="*/ 18 w 20"/>
                <a:gd name="T9" fmla="*/ 4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3" y="20"/>
                    <a:pt x="4" y="19"/>
                    <a:pt x="4" y="18"/>
                  </a:cubicBezTo>
                  <a:cubicBezTo>
                    <a:pt x="4" y="10"/>
                    <a:pt x="10" y="4"/>
                    <a:pt x="18" y="4"/>
                  </a:cubicBezTo>
                  <a:cubicBezTo>
                    <a:pt x="19" y="4"/>
                    <a:pt x="20" y="3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Freeform 203"/>
            <p:cNvSpPr/>
            <p:nvPr>
              <p:custDataLst>
                <p:tags r:id="rId63"/>
              </p:custDataLst>
            </p:nvPr>
          </p:nvSpPr>
          <p:spPr bwMode="auto">
            <a:xfrm>
              <a:off x="5818189" y="4441825"/>
              <a:ext cx="52388" cy="53975"/>
            </a:xfrm>
            <a:custGeom>
              <a:avLst/>
              <a:gdLst>
                <a:gd name="T0" fmla="*/ 18 w 20"/>
                <a:gd name="T1" fmla="*/ 0 h 20"/>
                <a:gd name="T2" fmla="*/ 16 w 20"/>
                <a:gd name="T3" fmla="*/ 2 h 20"/>
                <a:gd name="T4" fmla="*/ 2 w 20"/>
                <a:gd name="T5" fmla="*/ 16 h 20"/>
                <a:gd name="T6" fmla="*/ 0 w 20"/>
                <a:gd name="T7" fmla="*/ 18 h 20"/>
                <a:gd name="T8" fmla="*/ 2 w 20"/>
                <a:gd name="T9" fmla="*/ 20 h 20"/>
                <a:gd name="T10" fmla="*/ 20 w 20"/>
                <a:gd name="T11" fmla="*/ 2 h 20"/>
                <a:gd name="T12" fmla="*/ 18 w 20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cubicBezTo>
                    <a:pt x="17" y="0"/>
                    <a:pt x="16" y="1"/>
                    <a:pt x="16" y="2"/>
                  </a:cubicBezTo>
                  <a:cubicBezTo>
                    <a:pt x="16" y="10"/>
                    <a:pt x="10" y="16"/>
                    <a:pt x="2" y="16"/>
                  </a:cubicBezTo>
                  <a:cubicBezTo>
                    <a:pt x="1" y="16"/>
                    <a:pt x="0" y="17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12" y="20"/>
                    <a:pt x="20" y="12"/>
                    <a:pt x="20" y="2"/>
                  </a:cubicBezTo>
                  <a:cubicBezTo>
                    <a:pt x="20" y="1"/>
                    <a:pt x="19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2" name="Group 72"/>
          <p:cNvGrpSpPr/>
          <p:nvPr>
            <p:custDataLst>
              <p:tags r:id="rId64"/>
            </p:custDataLst>
          </p:nvPr>
        </p:nvGrpSpPr>
        <p:grpSpPr>
          <a:xfrm>
            <a:off x="5217478" y="5087233"/>
            <a:ext cx="423630" cy="370250"/>
            <a:chOff x="8296275" y="8293096"/>
            <a:chExt cx="1385888" cy="1211261"/>
          </a:xfrm>
          <a:solidFill>
            <a:schemeClr val="bg1"/>
          </a:solidFill>
        </p:grpSpPr>
        <p:sp>
          <p:nvSpPr>
            <p:cNvPr id="73" name="Freeform 8"/>
            <p:cNvSpPr>
              <a:spLocks noEditPoints="1"/>
            </p:cNvSpPr>
            <p:nvPr>
              <p:custDataLst>
                <p:tags r:id="rId65"/>
              </p:custDataLst>
            </p:nvPr>
          </p:nvSpPr>
          <p:spPr bwMode="auto">
            <a:xfrm>
              <a:off x="8296275" y="8293096"/>
              <a:ext cx="1385888" cy="1211261"/>
            </a:xfrm>
            <a:custGeom>
              <a:avLst/>
              <a:gdLst>
                <a:gd name="T0" fmla="*/ 368 w 369"/>
                <a:gd name="T1" fmla="*/ 190 h 323"/>
                <a:gd name="T2" fmla="*/ 322 w 369"/>
                <a:gd name="T3" fmla="*/ 17 h 323"/>
                <a:gd name="T4" fmla="*/ 299 w 369"/>
                <a:gd name="T5" fmla="*/ 0 h 323"/>
                <a:gd name="T6" fmla="*/ 184 w 369"/>
                <a:gd name="T7" fmla="*/ 0 h 323"/>
                <a:gd name="T8" fmla="*/ 69 w 369"/>
                <a:gd name="T9" fmla="*/ 0 h 323"/>
                <a:gd name="T10" fmla="*/ 47 w 369"/>
                <a:gd name="T11" fmla="*/ 17 h 323"/>
                <a:gd name="T12" fmla="*/ 1 w 369"/>
                <a:gd name="T13" fmla="*/ 190 h 323"/>
                <a:gd name="T14" fmla="*/ 0 w 369"/>
                <a:gd name="T15" fmla="*/ 196 h 323"/>
                <a:gd name="T16" fmla="*/ 0 w 369"/>
                <a:gd name="T17" fmla="*/ 276 h 323"/>
                <a:gd name="T18" fmla="*/ 46 w 369"/>
                <a:gd name="T19" fmla="*/ 323 h 323"/>
                <a:gd name="T20" fmla="*/ 323 w 369"/>
                <a:gd name="T21" fmla="*/ 323 h 323"/>
                <a:gd name="T22" fmla="*/ 369 w 369"/>
                <a:gd name="T23" fmla="*/ 276 h 323"/>
                <a:gd name="T24" fmla="*/ 369 w 369"/>
                <a:gd name="T25" fmla="*/ 196 h 323"/>
                <a:gd name="T26" fmla="*/ 368 w 369"/>
                <a:gd name="T27" fmla="*/ 190 h 323"/>
                <a:gd name="T28" fmla="*/ 346 w 369"/>
                <a:gd name="T29" fmla="*/ 276 h 323"/>
                <a:gd name="T30" fmla="*/ 323 w 369"/>
                <a:gd name="T31" fmla="*/ 299 h 323"/>
                <a:gd name="T32" fmla="*/ 46 w 369"/>
                <a:gd name="T33" fmla="*/ 299 h 323"/>
                <a:gd name="T34" fmla="*/ 23 w 369"/>
                <a:gd name="T35" fmla="*/ 276 h 323"/>
                <a:gd name="T36" fmla="*/ 23 w 369"/>
                <a:gd name="T37" fmla="*/ 196 h 323"/>
                <a:gd name="T38" fmla="*/ 69 w 369"/>
                <a:gd name="T39" fmla="*/ 23 h 323"/>
                <a:gd name="T40" fmla="*/ 299 w 369"/>
                <a:gd name="T41" fmla="*/ 23 h 323"/>
                <a:gd name="T42" fmla="*/ 346 w 369"/>
                <a:gd name="T43" fmla="*/ 196 h 323"/>
                <a:gd name="T44" fmla="*/ 346 w 369"/>
                <a:gd name="T45" fmla="*/ 27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9" h="323">
                  <a:moveTo>
                    <a:pt x="368" y="190"/>
                  </a:moveTo>
                  <a:cubicBezTo>
                    <a:pt x="322" y="17"/>
                    <a:pt x="322" y="17"/>
                    <a:pt x="322" y="17"/>
                  </a:cubicBezTo>
                  <a:cubicBezTo>
                    <a:pt x="319" y="7"/>
                    <a:pt x="310" y="0"/>
                    <a:pt x="299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59" y="0"/>
                    <a:pt x="50" y="7"/>
                    <a:pt x="47" y="17"/>
                  </a:cubicBezTo>
                  <a:cubicBezTo>
                    <a:pt x="1" y="190"/>
                    <a:pt x="1" y="190"/>
                    <a:pt x="1" y="190"/>
                  </a:cubicBezTo>
                  <a:cubicBezTo>
                    <a:pt x="0" y="192"/>
                    <a:pt x="0" y="194"/>
                    <a:pt x="0" y="196"/>
                  </a:cubicBezTo>
                  <a:cubicBezTo>
                    <a:pt x="0" y="276"/>
                    <a:pt x="0" y="276"/>
                    <a:pt x="0" y="276"/>
                  </a:cubicBezTo>
                  <a:cubicBezTo>
                    <a:pt x="0" y="302"/>
                    <a:pt x="21" y="323"/>
                    <a:pt x="46" y="323"/>
                  </a:cubicBezTo>
                  <a:cubicBezTo>
                    <a:pt x="323" y="323"/>
                    <a:pt x="323" y="323"/>
                    <a:pt x="323" y="323"/>
                  </a:cubicBezTo>
                  <a:cubicBezTo>
                    <a:pt x="348" y="323"/>
                    <a:pt x="369" y="302"/>
                    <a:pt x="369" y="276"/>
                  </a:cubicBezTo>
                  <a:cubicBezTo>
                    <a:pt x="369" y="196"/>
                    <a:pt x="369" y="196"/>
                    <a:pt x="369" y="196"/>
                  </a:cubicBezTo>
                  <a:cubicBezTo>
                    <a:pt x="369" y="194"/>
                    <a:pt x="368" y="192"/>
                    <a:pt x="368" y="190"/>
                  </a:cubicBezTo>
                  <a:close/>
                  <a:moveTo>
                    <a:pt x="346" y="276"/>
                  </a:moveTo>
                  <a:cubicBezTo>
                    <a:pt x="346" y="289"/>
                    <a:pt x="335" y="299"/>
                    <a:pt x="323" y="299"/>
                  </a:cubicBezTo>
                  <a:cubicBezTo>
                    <a:pt x="46" y="299"/>
                    <a:pt x="46" y="299"/>
                    <a:pt x="46" y="299"/>
                  </a:cubicBezTo>
                  <a:cubicBezTo>
                    <a:pt x="34" y="299"/>
                    <a:pt x="23" y="289"/>
                    <a:pt x="23" y="276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346" y="196"/>
                    <a:pt x="346" y="196"/>
                    <a:pt x="346" y="196"/>
                  </a:cubicBezTo>
                  <a:lnTo>
                    <a:pt x="346" y="2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Freeform 9"/>
            <p:cNvSpPr>
              <a:spLocks noEditPoints="1"/>
            </p:cNvSpPr>
            <p:nvPr>
              <p:custDataLst>
                <p:tags r:id="rId66"/>
              </p:custDataLst>
            </p:nvPr>
          </p:nvSpPr>
          <p:spPr bwMode="auto">
            <a:xfrm>
              <a:off x="8461376" y="8466137"/>
              <a:ext cx="1055689" cy="776288"/>
            </a:xfrm>
            <a:custGeom>
              <a:avLst/>
              <a:gdLst>
                <a:gd name="T0" fmla="*/ 229 w 281"/>
                <a:gd name="T1" fmla="*/ 0 h 207"/>
                <a:gd name="T2" fmla="*/ 51 w 281"/>
                <a:gd name="T3" fmla="*/ 0 h 207"/>
                <a:gd name="T4" fmla="*/ 40 w 281"/>
                <a:gd name="T5" fmla="*/ 9 h 207"/>
                <a:gd name="T6" fmla="*/ 0 w 281"/>
                <a:gd name="T7" fmla="*/ 147 h 207"/>
                <a:gd name="T8" fmla="*/ 2 w 281"/>
                <a:gd name="T9" fmla="*/ 157 h 207"/>
                <a:gd name="T10" fmla="*/ 12 w 281"/>
                <a:gd name="T11" fmla="*/ 161 h 207"/>
                <a:gd name="T12" fmla="*/ 45 w 281"/>
                <a:gd name="T13" fmla="*/ 161 h 207"/>
                <a:gd name="T14" fmla="*/ 58 w 281"/>
                <a:gd name="T15" fmla="*/ 161 h 207"/>
                <a:gd name="T16" fmla="*/ 64 w 281"/>
                <a:gd name="T17" fmla="*/ 161 h 207"/>
                <a:gd name="T18" fmla="*/ 81 w 281"/>
                <a:gd name="T19" fmla="*/ 195 h 207"/>
                <a:gd name="T20" fmla="*/ 101 w 281"/>
                <a:gd name="T21" fmla="*/ 207 h 207"/>
                <a:gd name="T22" fmla="*/ 179 w 281"/>
                <a:gd name="T23" fmla="*/ 207 h 207"/>
                <a:gd name="T24" fmla="*/ 200 w 281"/>
                <a:gd name="T25" fmla="*/ 195 h 207"/>
                <a:gd name="T26" fmla="*/ 217 w 281"/>
                <a:gd name="T27" fmla="*/ 161 h 207"/>
                <a:gd name="T28" fmla="*/ 223 w 281"/>
                <a:gd name="T29" fmla="*/ 161 h 207"/>
                <a:gd name="T30" fmla="*/ 236 w 281"/>
                <a:gd name="T31" fmla="*/ 161 h 207"/>
                <a:gd name="T32" fmla="*/ 269 w 281"/>
                <a:gd name="T33" fmla="*/ 161 h 207"/>
                <a:gd name="T34" fmla="*/ 278 w 281"/>
                <a:gd name="T35" fmla="*/ 157 h 207"/>
                <a:gd name="T36" fmla="*/ 280 w 281"/>
                <a:gd name="T37" fmla="*/ 147 h 207"/>
                <a:gd name="T38" fmla="*/ 241 w 281"/>
                <a:gd name="T39" fmla="*/ 9 h 207"/>
                <a:gd name="T40" fmla="*/ 229 w 281"/>
                <a:gd name="T41" fmla="*/ 0 h 207"/>
                <a:gd name="T42" fmla="*/ 236 w 281"/>
                <a:gd name="T43" fmla="*/ 138 h 207"/>
                <a:gd name="T44" fmla="*/ 217 w 281"/>
                <a:gd name="T45" fmla="*/ 138 h 207"/>
                <a:gd name="T46" fmla="*/ 196 w 281"/>
                <a:gd name="T47" fmla="*/ 151 h 207"/>
                <a:gd name="T48" fmla="*/ 179 w 281"/>
                <a:gd name="T49" fmla="*/ 184 h 207"/>
                <a:gd name="T50" fmla="*/ 101 w 281"/>
                <a:gd name="T51" fmla="*/ 184 h 207"/>
                <a:gd name="T52" fmla="*/ 85 w 281"/>
                <a:gd name="T53" fmla="*/ 151 h 207"/>
                <a:gd name="T54" fmla="*/ 64 w 281"/>
                <a:gd name="T55" fmla="*/ 138 h 207"/>
                <a:gd name="T56" fmla="*/ 45 w 281"/>
                <a:gd name="T57" fmla="*/ 138 h 207"/>
                <a:gd name="T58" fmla="*/ 18 w 281"/>
                <a:gd name="T59" fmla="*/ 138 h 207"/>
                <a:gd name="T60" fmla="*/ 51 w 281"/>
                <a:gd name="T61" fmla="*/ 12 h 207"/>
                <a:gd name="T62" fmla="*/ 229 w 281"/>
                <a:gd name="T63" fmla="*/ 12 h 207"/>
                <a:gd name="T64" fmla="*/ 263 w 281"/>
                <a:gd name="T65" fmla="*/ 138 h 207"/>
                <a:gd name="T66" fmla="*/ 236 w 281"/>
                <a:gd name="T67" fmla="*/ 13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1" h="207">
                  <a:moveTo>
                    <a:pt x="229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1" y="4"/>
                    <a:pt x="40" y="9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0" y="154"/>
                    <a:pt x="2" y="157"/>
                  </a:cubicBezTo>
                  <a:cubicBezTo>
                    <a:pt x="5" y="160"/>
                    <a:pt x="8" y="161"/>
                    <a:pt x="12" y="161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64" y="161"/>
                    <a:pt x="64" y="161"/>
                    <a:pt x="64" y="161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5" y="203"/>
                    <a:pt x="93" y="207"/>
                    <a:pt x="101" y="207"/>
                  </a:cubicBezTo>
                  <a:cubicBezTo>
                    <a:pt x="179" y="207"/>
                    <a:pt x="179" y="207"/>
                    <a:pt x="179" y="207"/>
                  </a:cubicBezTo>
                  <a:cubicBezTo>
                    <a:pt x="188" y="207"/>
                    <a:pt x="196" y="203"/>
                    <a:pt x="200" y="195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3" y="161"/>
                    <a:pt x="223" y="161"/>
                    <a:pt x="223" y="161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3" y="161"/>
                    <a:pt x="276" y="160"/>
                    <a:pt x="278" y="157"/>
                  </a:cubicBezTo>
                  <a:cubicBezTo>
                    <a:pt x="280" y="154"/>
                    <a:pt x="281" y="150"/>
                    <a:pt x="280" y="147"/>
                  </a:cubicBezTo>
                  <a:cubicBezTo>
                    <a:pt x="241" y="9"/>
                    <a:pt x="241" y="9"/>
                    <a:pt x="241" y="9"/>
                  </a:cubicBezTo>
                  <a:cubicBezTo>
                    <a:pt x="239" y="4"/>
                    <a:pt x="235" y="0"/>
                    <a:pt x="229" y="0"/>
                  </a:cubicBezTo>
                  <a:close/>
                  <a:moveTo>
                    <a:pt x="236" y="138"/>
                  </a:moveTo>
                  <a:cubicBezTo>
                    <a:pt x="217" y="138"/>
                    <a:pt x="217" y="138"/>
                    <a:pt x="217" y="138"/>
                  </a:cubicBezTo>
                  <a:cubicBezTo>
                    <a:pt x="208" y="138"/>
                    <a:pt x="200" y="143"/>
                    <a:pt x="196" y="151"/>
                  </a:cubicBezTo>
                  <a:cubicBezTo>
                    <a:pt x="179" y="184"/>
                    <a:pt x="179" y="184"/>
                    <a:pt x="179" y="184"/>
                  </a:cubicBezTo>
                  <a:cubicBezTo>
                    <a:pt x="101" y="184"/>
                    <a:pt x="101" y="184"/>
                    <a:pt x="101" y="184"/>
                  </a:cubicBezTo>
                  <a:cubicBezTo>
                    <a:pt x="85" y="151"/>
                    <a:pt x="85" y="151"/>
                    <a:pt x="85" y="151"/>
                  </a:cubicBezTo>
                  <a:cubicBezTo>
                    <a:pt x="81" y="143"/>
                    <a:pt x="73" y="138"/>
                    <a:pt x="64" y="138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63" y="138"/>
                    <a:pt x="263" y="138"/>
                    <a:pt x="263" y="138"/>
                  </a:cubicBezTo>
                  <a:lnTo>
                    <a:pt x="236" y="1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9500" name="Freeform 81"/>
          <p:cNvSpPr>
            <a:spLocks noEditPoints="1"/>
          </p:cNvSpPr>
          <p:nvPr>
            <p:custDataLst>
              <p:tags r:id="rId67"/>
            </p:custDataLst>
          </p:nvPr>
        </p:nvSpPr>
        <p:spPr>
          <a:xfrm>
            <a:off x="4343400" y="2968625"/>
            <a:ext cx="317500" cy="319088"/>
          </a:xfrm>
          <a:custGeom>
            <a:avLst/>
            <a:gdLst/>
            <a:ahLst/>
            <a:cxnLst>
              <a:cxn ang="0">
                <a:pos x="158244" y="318453"/>
              </a:cxn>
              <a:cxn ang="0">
                <a:pos x="316488" y="159227"/>
              </a:cxn>
              <a:cxn ang="0">
                <a:pos x="158244" y="0"/>
              </a:cxn>
              <a:cxn ang="0">
                <a:pos x="0" y="159227"/>
              </a:cxn>
              <a:cxn ang="0">
                <a:pos x="158244" y="318453"/>
              </a:cxn>
              <a:cxn ang="0">
                <a:pos x="158244" y="291915"/>
              </a:cxn>
              <a:cxn ang="0">
                <a:pos x="42858" y="222254"/>
              </a:cxn>
              <a:cxn ang="0">
                <a:pos x="42858" y="222254"/>
              </a:cxn>
              <a:cxn ang="0">
                <a:pos x="56045" y="212302"/>
              </a:cxn>
              <a:cxn ang="0">
                <a:pos x="62638" y="189081"/>
              </a:cxn>
              <a:cxn ang="0">
                <a:pos x="181321" y="232205"/>
              </a:cxn>
              <a:cxn ang="0">
                <a:pos x="191212" y="232205"/>
              </a:cxn>
              <a:cxn ang="0">
                <a:pos x="276927" y="215619"/>
              </a:cxn>
              <a:cxn ang="0">
                <a:pos x="158244" y="291915"/>
              </a:cxn>
              <a:cxn ang="0">
                <a:pos x="158244" y="26538"/>
              </a:cxn>
              <a:cxn ang="0">
                <a:pos x="290114" y="159227"/>
              </a:cxn>
              <a:cxn ang="0">
                <a:pos x="283521" y="202350"/>
              </a:cxn>
              <a:cxn ang="0">
                <a:pos x="184618" y="218936"/>
              </a:cxn>
              <a:cxn ang="0">
                <a:pos x="62638" y="169178"/>
              </a:cxn>
              <a:cxn ang="0">
                <a:pos x="56045" y="165861"/>
              </a:cxn>
              <a:cxn ang="0">
                <a:pos x="52748" y="172495"/>
              </a:cxn>
              <a:cxn ang="0">
                <a:pos x="42858" y="205668"/>
              </a:cxn>
              <a:cxn ang="0">
                <a:pos x="39561" y="208985"/>
              </a:cxn>
              <a:cxn ang="0">
                <a:pos x="36264" y="208985"/>
              </a:cxn>
              <a:cxn ang="0">
                <a:pos x="26374" y="159227"/>
              </a:cxn>
              <a:cxn ang="0">
                <a:pos x="158244" y="26538"/>
              </a:cxn>
            </a:cxnLst>
            <a:pathLst>
              <a:path w="96" h="96">
                <a:moveTo>
                  <a:pt x="48" y="96"/>
                </a:moveTo>
                <a:cubicBezTo>
                  <a:pt x="74" y="96"/>
                  <a:pt x="96" y="74"/>
                  <a:pt x="96" y="48"/>
                </a:cubicBezTo>
                <a:cubicBezTo>
                  <a:pt x="96" y="21"/>
                  <a:pt x="74" y="0"/>
                  <a:pt x="48" y="0"/>
                </a:cubicBezTo>
                <a:cubicBezTo>
                  <a:pt x="22" y="0"/>
                  <a:pt x="0" y="21"/>
                  <a:pt x="0" y="48"/>
                </a:cubicBezTo>
                <a:cubicBezTo>
                  <a:pt x="0" y="74"/>
                  <a:pt x="22" y="96"/>
                  <a:pt x="48" y="96"/>
                </a:cubicBezTo>
                <a:close/>
                <a:moveTo>
                  <a:pt x="48" y="88"/>
                </a:moveTo>
                <a:cubicBezTo>
                  <a:pt x="33" y="88"/>
                  <a:pt x="20" y="79"/>
                  <a:pt x="13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14" y="67"/>
                  <a:pt x="16" y="66"/>
                  <a:pt x="17" y="64"/>
                </a:cubicBezTo>
                <a:cubicBezTo>
                  <a:pt x="18" y="62"/>
                  <a:pt x="18" y="59"/>
                  <a:pt x="19" y="57"/>
                </a:cubicBezTo>
                <a:cubicBezTo>
                  <a:pt x="24" y="61"/>
                  <a:pt x="35" y="68"/>
                  <a:pt x="55" y="70"/>
                </a:cubicBezTo>
                <a:cubicBezTo>
                  <a:pt x="56" y="70"/>
                  <a:pt x="57" y="70"/>
                  <a:pt x="58" y="70"/>
                </a:cubicBezTo>
                <a:cubicBezTo>
                  <a:pt x="67" y="70"/>
                  <a:pt x="77" y="67"/>
                  <a:pt x="84" y="65"/>
                </a:cubicBezTo>
                <a:cubicBezTo>
                  <a:pt x="77" y="79"/>
                  <a:pt x="64" y="88"/>
                  <a:pt x="48" y="88"/>
                </a:cubicBezTo>
                <a:close/>
                <a:moveTo>
                  <a:pt x="48" y="8"/>
                </a:moveTo>
                <a:cubicBezTo>
                  <a:pt x="70" y="8"/>
                  <a:pt x="88" y="26"/>
                  <a:pt x="88" y="48"/>
                </a:cubicBezTo>
                <a:cubicBezTo>
                  <a:pt x="88" y="52"/>
                  <a:pt x="87" y="57"/>
                  <a:pt x="86" y="61"/>
                </a:cubicBezTo>
                <a:cubicBezTo>
                  <a:pt x="80" y="63"/>
                  <a:pt x="66" y="66"/>
                  <a:pt x="56" y="66"/>
                </a:cubicBezTo>
                <a:cubicBezTo>
                  <a:pt x="29" y="64"/>
                  <a:pt x="20" y="51"/>
                  <a:pt x="19" y="51"/>
                </a:cubicBezTo>
                <a:cubicBezTo>
                  <a:pt x="19" y="51"/>
                  <a:pt x="18" y="50"/>
                  <a:pt x="17" y="50"/>
                </a:cubicBezTo>
                <a:cubicBezTo>
                  <a:pt x="17" y="51"/>
                  <a:pt x="16" y="51"/>
                  <a:pt x="16" y="52"/>
                </a:cubicBezTo>
                <a:cubicBezTo>
                  <a:pt x="16" y="52"/>
                  <a:pt x="15" y="58"/>
                  <a:pt x="13" y="62"/>
                </a:cubicBezTo>
                <a:cubicBezTo>
                  <a:pt x="13" y="63"/>
                  <a:pt x="12" y="63"/>
                  <a:pt x="12" y="63"/>
                </a:cubicBezTo>
                <a:cubicBezTo>
                  <a:pt x="12" y="63"/>
                  <a:pt x="11" y="63"/>
                  <a:pt x="11" y="63"/>
                </a:cubicBezTo>
                <a:cubicBezTo>
                  <a:pt x="9" y="58"/>
                  <a:pt x="8" y="53"/>
                  <a:pt x="8" y="48"/>
                </a:cubicBezTo>
                <a:cubicBezTo>
                  <a:pt x="8" y="26"/>
                  <a:pt x="26" y="8"/>
                  <a:pt x="48" y="8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501" name="Freeform 82"/>
          <p:cNvSpPr/>
          <p:nvPr>
            <p:custDataLst>
              <p:tags r:id="rId68"/>
            </p:custDataLst>
          </p:nvPr>
        </p:nvSpPr>
        <p:spPr>
          <a:xfrm>
            <a:off x="4318000" y="3240088"/>
            <a:ext cx="369888" cy="146050"/>
          </a:xfrm>
          <a:custGeom>
            <a:avLst/>
            <a:gdLst/>
            <a:ahLst/>
            <a:cxnLst>
              <a:cxn ang="0">
                <a:pos x="323368" y="3306"/>
              </a:cxn>
              <a:cxn ang="0">
                <a:pos x="306869" y="6612"/>
              </a:cxn>
              <a:cxn ang="0">
                <a:pos x="310169" y="23142"/>
              </a:cxn>
              <a:cxn ang="0">
                <a:pos x="343166" y="66121"/>
              </a:cxn>
              <a:cxn ang="0">
                <a:pos x="184782" y="119018"/>
              </a:cxn>
              <a:cxn ang="0">
                <a:pos x="26397" y="66121"/>
              </a:cxn>
              <a:cxn ang="0">
                <a:pos x="59394" y="23142"/>
              </a:cxn>
              <a:cxn ang="0">
                <a:pos x="62694" y="6612"/>
              </a:cxn>
              <a:cxn ang="0">
                <a:pos x="46195" y="3306"/>
              </a:cxn>
              <a:cxn ang="0">
                <a:pos x="0" y="66121"/>
              </a:cxn>
              <a:cxn ang="0">
                <a:pos x="184782" y="145466"/>
              </a:cxn>
              <a:cxn ang="0">
                <a:pos x="369563" y="66121"/>
              </a:cxn>
              <a:cxn ang="0">
                <a:pos x="323368" y="3306"/>
              </a:cxn>
            </a:cxnLst>
            <a:pathLst>
              <a:path w="112" h="44">
                <a:moveTo>
                  <a:pt x="98" y="1"/>
                </a:moveTo>
                <a:cubicBezTo>
                  <a:pt x="97" y="0"/>
                  <a:pt x="94" y="0"/>
                  <a:pt x="93" y="2"/>
                </a:cubicBezTo>
                <a:cubicBezTo>
                  <a:pt x="91" y="4"/>
                  <a:pt x="92" y="6"/>
                  <a:pt x="94" y="7"/>
                </a:cubicBezTo>
                <a:cubicBezTo>
                  <a:pt x="101" y="13"/>
                  <a:pt x="104" y="16"/>
                  <a:pt x="104" y="20"/>
                </a:cubicBezTo>
                <a:cubicBezTo>
                  <a:pt x="104" y="32"/>
                  <a:pt x="91" y="36"/>
                  <a:pt x="56" y="36"/>
                </a:cubicBezTo>
                <a:cubicBezTo>
                  <a:pt x="21" y="36"/>
                  <a:pt x="8" y="32"/>
                  <a:pt x="8" y="20"/>
                </a:cubicBezTo>
                <a:cubicBezTo>
                  <a:pt x="8" y="16"/>
                  <a:pt x="11" y="13"/>
                  <a:pt x="18" y="7"/>
                </a:cubicBezTo>
                <a:cubicBezTo>
                  <a:pt x="20" y="6"/>
                  <a:pt x="21" y="4"/>
                  <a:pt x="19" y="2"/>
                </a:cubicBezTo>
                <a:cubicBezTo>
                  <a:pt x="18" y="0"/>
                  <a:pt x="15" y="0"/>
                  <a:pt x="14" y="1"/>
                </a:cubicBezTo>
                <a:cubicBezTo>
                  <a:pt x="7" y="6"/>
                  <a:pt x="0" y="11"/>
                  <a:pt x="0" y="20"/>
                </a:cubicBezTo>
                <a:cubicBezTo>
                  <a:pt x="0" y="42"/>
                  <a:pt x="29" y="44"/>
                  <a:pt x="56" y="44"/>
                </a:cubicBezTo>
                <a:cubicBezTo>
                  <a:pt x="83" y="44"/>
                  <a:pt x="112" y="42"/>
                  <a:pt x="112" y="20"/>
                </a:cubicBezTo>
                <a:cubicBezTo>
                  <a:pt x="112" y="11"/>
                  <a:pt x="105" y="6"/>
                  <a:pt x="98" y="1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502" name="Freeform 70"/>
          <p:cNvSpPr>
            <a:spLocks noEditPoints="1"/>
          </p:cNvSpPr>
          <p:nvPr>
            <p:custDataLst>
              <p:tags r:id="rId69"/>
            </p:custDataLst>
          </p:nvPr>
        </p:nvSpPr>
        <p:spPr>
          <a:xfrm>
            <a:off x="4294188" y="4138613"/>
            <a:ext cx="431800" cy="430212"/>
          </a:xfrm>
          <a:custGeom>
            <a:avLst/>
            <a:gdLst/>
            <a:ahLst/>
            <a:cxnLst>
              <a:cxn ang="0">
                <a:pos x="215454" y="428774"/>
              </a:cxn>
              <a:cxn ang="0">
                <a:pos x="172363" y="385897"/>
              </a:cxn>
              <a:cxn ang="0">
                <a:pos x="172363" y="378750"/>
              </a:cxn>
              <a:cxn ang="0">
                <a:pos x="50272" y="257264"/>
              </a:cxn>
              <a:cxn ang="0">
                <a:pos x="43091" y="257264"/>
              </a:cxn>
              <a:cxn ang="0">
                <a:pos x="0" y="214387"/>
              </a:cxn>
              <a:cxn ang="0">
                <a:pos x="43091" y="171510"/>
              </a:cxn>
              <a:cxn ang="0">
                <a:pos x="50272" y="171510"/>
              </a:cxn>
              <a:cxn ang="0">
                <a:pos x="172363" y="50024"/>
              </a:cxn>
              <a:cxn ang="0">
                <a:pos x="172363" y="42877"/>
              </a:cxn>
              <a:cxn ang="0">
                <a:pos x="215454" y="0"/>
              </a:cxn>
              <a:cxn ang="0">
                <a:pos x="258544" y="42877"/>
              </a:cxn>
              <a:cxn ang="0">
                <a:pos x="258544" y="50024"/>
              </a:cxn>
              <a:cxn ang="0">
                <a:pos x="380635" y="171510"/>
              </a:cxn>
              <a:cxn ang="0">
                <a:pos x="387816" y="171510"/>
              </a:cxn>
              <a:cxn ang="0">
                <a:pos x="430907" y="214387"/>
              </a:cxn>
              <a:cxn ang="0">
                <a:pos x="387816" y="257264"/>
              </a:cxn>
              <a:cxn ang="0">
                <a:pos x="380635" y="257264"/>
              </a:cxn>
              <a:cxn ang="0">
                <a:pos x="258544" y="378750"/>
              </a:cxn>
              <a:cxn ang="0">
                <a:pos x="258544" y="385897"/>
              </a:cxn>
              <a:cxn ang="0">
                <a:pos x="215454" y="428774"/>
              </a:cxn>
              <a:cxn ang="0">
                <a:pos x="43091" y="200095"/>
              </a:cxn>
              <a:cxn ang="0">
                <a:pos x="28727" y="214387"/>
              </a:cxn>
              <a:cxn ang="0">
                <a:pos x="43091" y="228679"/>
              </a:cxn>
              <a:cxn ang="0">
                <a:pos x="61045" y="228679"/>
              </a:cxn>
              <a:cxn ang="0">
                <a:pos x="75409" y="239399"/>
              </a:cxn>
              <a:cxn ang="0">
                <a:pos x="190317" y="353739"/>
              </a:cxn>
              <a:cxn ang="0">
                <a:pos x="201090" y="368031"/>
              </a:cxn>
              <a:cxn ang="0">
                <a:pos x="201090" y="385897"/>
              </a:cxn>
              <a:cxn ang="0">
                <a:pos x="215454" y="400189"/>
              </a:cxn>
              <a:cxn ang="0">
                <a:pos x="229817" y="385897"/>
              </a:cxn>
              <a:cxn ang="0">
                <a:pos x="229817" y="368031"/>
              </a:cxn>
              <a:cxn ang="0">
                <a:pos x="240590" y="353739"/>
              </a:cxn>
              <a:cxn ang="0">
                <a:pos x="355498" y="239399"/>
              </a:cxn>
              <a:cxn ang="0">
                <a:pos x="369862" y="228679"/>
              </a:cxn>
              <a:cxn ang="0">
                <a:pos x="387816" y="228679"/>
              </a:cxn>
              <a:cxn ang="0">
                <a:pos x="402180" y="214387"/>
              </a:cxn>
              <a:cxn ang="0">
                <a:pos x="387816" y="200095"/>
              </a:cxn>
              <a:cxn ang="0">
                <a:pos x="369862" y="200095"/>
              </a:cxn>
              <a:cxn ang="0">
                <a:pos x="355498" y="189375"/>
              </a:cxn>
              <a:cxn ang="0">
                <a:pos x="240590" y="75035"/>
              </a:cxn>
              <a:cxn ang="0">
                <a:pos x="229817" y="60743"/>
              </a:cxn>
              <a:cxn ang="0">
                <a:pos x="229817" y="42877"/>
              </a:cxn>
              <a:cxn ang="0">
                <a:pos x="215454" y="28585"/>
              </a:cxn>
              <a:cxn ang="0">
                <a:pos x="201090" y="42877"/>
              </a:cxn>
              <a:cxn ang="0">
                <a:pos x="201090" y="60743"/>
              </a:cxn>
              <a:cxn ang="0">
                <a:pos x="190317" y="75035"/>
              </a:cxn>
              <a:cxn ang="0">
                <a:pos x="75409" y="189375"/>
              </a:cxn>
              <a:cxn ang="0">
                <a:pos x="61045" y="200095"/>
              </a:cxn>
              <a:cxn ang="0">
                <a:pos x="43091" y="200095"/>
              </a:cxn>
            </a:cxnLst>
            <a:pathLst>
              <a:path w="120" h="120">
                <a:moveTo>
                  <a:pt x="60" y="120"/>
                </a:moveTo>
                <a:cubicBezTo>
                  <a:pt x="53" y="120"/>
                  <a:pt x="48" y="115"/>
                  <a:pt x="48" y="108"/>
                </a:cubicBezTo>
                <a:cubicBezTo>
                  <a:pt x="48" y="106"/>
                  <a:pt x="48" y="106"/>
                  <a:pt x="48" y="106"/>
                </a:cubicBezTo>
                <a:cubicBezTo>
                  <a:pt x="31" y="102"/>
                  <a:pt x="18" y="89"/>
                  <a:pt x="14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53"/>
                  <a:pt x="5" y="48"/>
                  <a:pt x="12" y="48"/>
                </a:cubicBezTo>
                <a:cubicBezTo>
                  <a:pt x="14" y="48"/>
                  <a:pt x="14" y="48"/>
                  <a:pt x="14" y="48"/>
                </a:cubicBezTo>
                <a:cubicBezTo>
                  <a:pt x="18" y="31"/>
                  <a:pt x="31" y="18"/>
                  <a:pt x="48" y="14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5"/>
                  <a:pt x="53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4"/>
                  <a:pt x="72" y="14"/>
                  <a:pt x="72" y="14"/>
                </a:cubicBezTo>
                <a:cubicBezTo>
                  <a:pt x="89" y="18"/>
                  <a:pt x="102" y="31"/>
                  <a:pt x="106" y="48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15" y="48"/>
                  <a:pt x="120" y="53"/>
                  <a:pt x="120" y="60"/>
                </a:cubicBezTo>
                <a:cubicBezTo>
                  <a:pt x="120" y="67"/>
                  <a:pt x="115" y="72"/>
                  <a:pt x="108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2" y="89"/>
                  <a:pt x="89" y="102"/>
                  <a:pt x="72" y="106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15"/>
                  <a:pt x="67" y="120"/>
                  <a:pt x="60" y="120"/>
                </a:cubicBezTo>
                <a:close/>
                <a:moveTo>
                  <a:pt x="12" y="56"/>
                </a:moveTo>
                <a:cubicBezTo>
                  <a:pt x="10" y="56"/>
                  <a:pt x="8" y="58"/>
                  <a:pt x="8" y="60"/>
                </a:cubicBezTo>
                <a:cubicBezTo>
                  <a:pt x="8" y="62"/>
                  <a:pt x="10" y="64"/>
                  <a:pt x="12" y="64"/>
                </a:cubicBezTo>
                <a:cubicBezTo>
                  <a:pt x="17" y="64"/>
                  <a:pt x="17" y="64"/>
                  <a:pt x="17" y="64"/>
                </a:cubicBezTo>
                <a:cubicBezTo>
                  <a:pt x="19" y="64"/>
                  <a:pt x="20" y="65"/>
                  <a:pt x="21" y="67"/>
                </a:cubicBezTo>
                <a:cubicBezTo>
                  <a:pt x="24" y="83"/>
                  <a:pt x="37" y="96"/>
                  <a:pt x="53" y="99"/>
                </a:cubicBezTo>
                <a:cubicBezTo>
                  <a:pt x="55" y="100"/>
                  <a:pt x="56" y="101"/>
                  <a:pt x="56" y="103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56" y="110"/>
                  <a:pt x="58" y="112"/>
                  <a:pt x="60" y="112"/>
                </a:cubicBezTo>
                <a:cubicBezTo>
                  <a:pt x="62" y="112"/>
                  <a:pt x="64" y="110"/>
                  <a:pt x="64" y="108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64" y="101"/>
                  <a:pt x="65" y="100"/>
                  <a:pt x="67" y="99"/>
                </a:cubicBezTo>
                <a:cubicBezTo>
                  <a:pt x="83" y="96"/>
                  <a:pt x="96" y="83"/>
                  <a:pt x="99" y="67"/>
                </a:cubicBezTo>
                <a:cubicBezTo>
                  <a:pt x="100" y="65"/>
                  <a:pt x="101" y="64"/>
                  <a:pt x="103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2" y="62"/>
                  <a:pt x="112" y="60"/>
                </a:cubicBezTo>
                <a:cubicBezTo>
                  <a:pt x="112" y="58"/>
                  <a:pt x="110" y="56"/>
                  <a:pt x="108" y="56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1" y="56"/>
                  <a:pt x="100" y="55"/>
                  <a:pt x="99" y="53"/>
                </a:cubicBezTo>
                <a:cubicBezTo>
                  <a:pt x="96" y="37"/>
                  <a:pt x="83" y="24"/>
                  <a:pt x="67" y="21"/>
                </a:cubicBezTo>
                <a:cubicBezTo>
                  <a:pt x="65" y="20"/>
                  <a:pt x="64" y="19"/>
                  <a:pt x="64" y="17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10"/>
                  <a:pt x="62" y="8"/>
                  <a:pt x="60" y="8"/>
                </a:cubicBezTo>
                <a:cubicBezTo>
                  <a:pt x="58" y="8"/>
                  <a:pt x="56" y="10"/>
                  <a:pt x="56" y="12"/>
                </a:cubicBezTo>
                <a:cubicBezTo>
                  <a:pt x="56" y="17"/>
                  <a:pt x="56" y="17"/>
                  <a:pt x="56" y="17"/>
                </a:cubicBezTo>
                <a:cubicBezTo>
                  <a:pt x="56" y="19"/>
                  <a:pt x="55" y="20"/>
                  <a:pt x="53" y="21"/>
                </a:cubicBezTo>
                <a:cubicBezTo>
                  <a:pt x="37" y="24"/>
                  <a:pt x="24" y="37"/>
                  <a:pt x="21" y="53"/>
                </a:cubicBezTo>
                <a:cubicBezTo>
                  <a:pt x="20" y="55"/>
                  <a:pt x="19" y="56"/>
                  <a:pt x="17" y="56"/>
                </a:cubicBezTo>
                <a:lnTo>
                  <a:pt x="12" y="56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9503" name="Freeform 71"/>
          <p:cNvSpPr>
            <a:spLocks noEditPoints="1"/>
          </p:cNvSpPr>
          <p:nvPr>
            <p:custDataLst>
              <p:tags r:id="rId70"/>
            </p:custDataLst>
          </p:nvPr>
        </p:nvSpPr>
        <p:spPr>
          <a:xfrm>
            <a:off x="4430713" y="4273550"/>
            <a:ext cx="158750" cy="158750"/>
          </a:xfrm>
          <a:custGeom>
            <a:avLst/>
            <a:gdLst/>
            <a:ahLst/>
            <a:cxnLst>
              <a:cxn ang="0">
                <a:pos x="78929" y="157857"/>
              </a:cxn>
              <a:cxn ang="0">
                <a:pos x="0" y="78929"/>
              </a:cxn>
              <a:cxn ang="0">
                <a:pos x="78929" y="0"/>
              </a:cxn>
              <a:cxn ang="0">
                <a:pos x="157857" y="78929"/>
              </a:cxn>
              <a:cxn ang="0">
                <a:pos x="78929" y="157857"/>
              </a:cxn>
              <a:cxn ang="0">
                <a:pos x="78929" y="14351"/>
              </a:cxn>
              <a:cxn ang="0">
                <a:pos x="14351" y="78929"/>
              </a:cxn>
              <a:cxn ang="0">
                <a:pos x="78929" y="143506"/>
              </a:cxn>
              <a:cxn ang="0">
                <a:pos x="143506" y="78929"/>
              </a:cxn>
              <a:cxn ang="0">
                <a:pos x="78929" y="14351"/>
              </a:cxn>
            </a:cxnLst>
            <a:pathLst>
              <a:path w="44" h="44">
                <a:moveTo>
                  <a:pt x="22" y="44"/>
                </a:moveTo>
                <a:cubicBezTo>
                  <a:pt x="10" y="44"/>
                  <a:pt x="0" y="34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34" y="0"/>
                  <a:pt x="44" y="10"/>
                  <a:pt x="44" y="22"/>
                </a:cubicBezTo>
                <a:cubicBezTo>
                  <a:pt x="44" y="34"/>
                  <a:pt x="34" y="44"/>
                  <a:pt x="22" y="44"/>
                </a:cubicBezTo>
                <a:close/>
                <a:moveTo>
                  <a:pt x="22" y="4"/>
                </a:moveTo>
                <a:cubicBezTo>
                  <a:pt x="12" y="4"/>
                  <a:pt x="4" y="12"/>
                  <a:pt x="4" y="22"/>
                </a:cubicBezTo>
                <a:cubicBezTo>
                  <a:pt x="4" y="32"/>
                  <a:pt x="12" y="40"/>
                  <a:pt x="22" y="40"/>
                </a:cubicBezTo>
                <a:cubicBezTo>
                  <a:pt x="32" y="40"/>
                  <a:pt x="40" y="32"/>
                  <a:pt x="40" y="22"/>
                </a:cubicBezTo>
                <a:cubicBezTo>
                  <a:pt x="40" y="12"/>
                  <a:pt x="32" y="4"/>
                  <a:pt x="22" y="4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76" name="文本框 16"/>
          <p:cNvSpPr txBox="1"/>
          <p:nvPr/>
        </p:nvSpPr>
        <p:spPr>
          <a:xfrm>
            <a:off x="927100" y="167005"/>
            <a:ext cx="1075563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Business Challenges → Actionable Insights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1473200" y="3113088"/>
            <a:ext cx="9194800" cy="668338"/>
          </a:xfrm>
          <a:custGeom>
            <a:avLst/>
            <a:gdLst>
              <a:gd name="T0" fmla="*/ 2938 w 5750"/>
              <a:gd name="T1" fmla="*/ 130 h 418"/>
              <a:gd name="T2" fmla="*/ 2794 w 5750"/>
              <a:gd name="T3" fmla="*/ 130 h 418"/>
              <a:gd name="T4" fmla="*/ 224 w 5750"/>
              <a:gd name="T5" fmla="*/ 119 h 418"/>
              <a:gd name="T6" fmla="*/ 224 w 5750"/>
              <a:gd name="T7" fmla="*/ 0 h 418"/>
              <a:gd name="T8" fmla="*/ 0 w 5750"/>
              <a:gd name="T9" fmla="*/ 210 h 418"/>
              <a:gd name="T10" fmla="*/ 224 w 5750"/>
              <a:gd name="T11" fmla="*/ 418 h 418"/>
              <a:gd name="T12" fmla="*/ 224 w 5750"/>
              <a:gd name="T13" fmla="*/ 294 h 418"/>
              <a:gd name="T14" fmla="*/ 2794 w 5750"/>
              <a:gd name="T15" fmla="*/ 311 h 418"/>
              <a:gd name="T16" fmla="*/ 2938 w 5750"/>
              <a:gd name="T17" fmla="*/ 311 h 418"/>
              <a:gd name="T18" fmla="*/ 5524 w 5750"/>
              <a:gd name="T19" fmla="*/ 311 h 418"/>
              <a:gd name="T20" fmla="*/ 5524 w 5750"/>
              <a:gd name="T21" fmla="*/ 418 h 418"/>
              <a:gd name="T22" fmla="*/ 5750 w 5750"/>
              <a:gd name="T23" fmla="*/ 210 h 418"/>
              <a:gd name="T24" fmla="*/ 5524 w 5750"/>
              <a:gd name="T25" fmla="*/ 0 h 418"/>
              <a:gd name="T26" fmla="*/ 5524 w 5750"/>
              <a:gd name="T27" fmla="*/ 130 h 418"/>
              <a:gd name="T28" fmla="*/ 2938 w 5750"/>
              <a:gd name="T29" fmla="*/ 130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750" h="418">
                <a:moveTo>
                  <a:pt x="2938" y="130"/>
                </a:moveTo>
                <a:lnTo>
                  <a:pt x="2794" y="130"/>
                </a:lnTo>
                <a:lnTo>
                  <a:pt x="224" y="119"/>
                </a:lnTo>
                <a:lnTo>
                  <a:pt x="224" y="0"/>
                </a:lnTo>
                <a:lnTo>
                  <a:pt x="0" y="210"/>
                </a:lnTo>
                <a:lnTo>
                  <a:pt x="224" y="418"/>
                </a:lnTo>
                <a:lnTo>
                  <a:pt x="224" y="294"/>
                </a:lnTo>
                <a:lnTo>
                  <a:pt x="2794" y="311"/>
                </a:lnTo>
                <a:lnTo>
                  <a:pt x="2938" y="311"/>
                </a:lnTo>
                <a:lnTo>
                  <a:pt x="5524" y="311"/>
                </a:lnTo>
                <a:lnTo>
                  <a:pt x="5524" y="418"/>
                </a:lnTo>
                <a:lnTo>
                  <a:pt x="5750" y="210"/>
                </a:lnTo>
                <a:lnTo>
                  <a:pt x="5524" y="0"/>
                </a:lnTo>
                <a:lnTo>
                  <a:pt x="5524" y="130"/>
                </a:lnTo>
                <a:lnTo>
                  <a:pt x="2938" y="13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3136900" y="1692275"/>
            <a:ext cx="6140450" cy="4114800"/>
          </a:xfrm>
          <a:custGeom>
            <a:avLst/>
            <a:gdLst>
              <a:gd name="T0" fmla="*/ 102 w 1880"/>
              <a:gd name="T1" fmla="*/ 0 h 1259"/>
              <a:gd name="T2" fmla="*/ 0 w 1880"/>
              <a:gd name="T3" fmla="*/ 110 h 1259"/>
              <a:gd name="T4" fmla="*/ 54 w 1880"/>
              <a:gd name="T5" fmla="*/ 110 h 1259"/>
              <a:gd name="T6" fmla="*/ 141 w 1880"/>
              <a:gd name="T7" fmla="*/ 347 h 1259"/>
              <a:gd name="T8" fmla="*/ 237 w 1880"/>
              <a:gd name="T9" fmla="*/ 405 h 1259"/>
              <a:gd name="T10" fmla="*/ 242 w 1880"/>
              <a:gd name="T11" fmla="*/ 406 h 1259"/>
              <a:gd name="T12" fmla="*/ 795 w 1880"/>
              <a:gd name="T13" fmla="*/ 410 h 1259"/>
              <a:gd name="T14" fmla="*/ 843 w 1880"/>
              <a:gd name="T15" fmla="*/ 410 h 1259"/>
              <a:gd name="T16" fmla="*/ 1370 w 1880"/>
              <a:gd name="T17" fmla="*/ 410 h 1259"/>
              <a:gd name="T18" fmla="*/ 1558 w 1880"/>
              <a:gd name="T19" fmla="*/ 470 h 1259"/>
              <a:gd name="T20" fmla="*/ 1740 w 1880"/>
              <a:gd name="T21" fmla="*/ 839 h 1259"/>
              <a:gd name="T22" fmla="*/ 1740 w 1880"/>
              <a:gd name="T23" fmla="*/ 1150 h 1259"/>
              <a:gd name="T24" fmla="*/ 1676 w 1880"/>
              <a:gd name="T25" fmla="*/ 1150 h 1259"/>
              <a:gd name="T26" fmla="*/ 1778 w 1880"/>
              <a:gd name="T27" fmla="*/ 1259 h 1259"/>
              <a:gd name="T28" fmla="*/ 1880 w 1880"/>
              <a:gd name="T29" fmla="*/ 1150 h 1259"/>
              <a:gd name="T30" fmla="*/ 1824 w 1880"/>
              <a:gd name="T31" fmla="*/ 1150 h 1259"/>
              <a:gd name="T32" fmla="*/ 1824 w 1880"/>
              <a:gd name="T33" fmla="*/ 839 h 1259"/>
              <a:gd name="T34" fmla="*/ 1599 w 1880"/>
              <a:gd name="T35" fmla="*/ 392 h 1259"/>
              <a:gd name="T36" fmla="*/ 1374 w 1880"/>
              <a:gd name="T37" fmla="*/ 326 h 1259"/>
              <a:gd name="T38" fmla="*/ 1373 w 1880"/>
              <a:gd name="T39" fmla="*/ 326 h 1259"/>
              <a:gd name="T40" fmla="*/ 843 w 1880"/>
              <a:gd name="T41" fmla="*/ 326 h 1259"/>
              <a:gd name="T42" fmla="*/ 795 w 1880"/>
              <a:gd name="T43" fmla="*/ 326 h 1259"/>
              <a:gd name="T44" fmla="*/ 253 w 1880"/>
              <a:gd name="T45" fmla="*/ 321 h 1259"/>
              <a:gd name="T46" fmla="*/ 140 w 1880"/>
              <a:gd name="T47" fmla="*/ 110 h 1259"/>
              <a:gd name="T48" fmla="*/ 204 w 1880"/>
              <a:gd name="T49" fmla="*/ 110 h 1259"/>
              <a:gd name="T50" fmla="*/ 102 w 1880"/>
              <a:gd name="T51" fmla="*/ 0 h 1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80" h="1259">
                <a:moveTo>
                  <a:pt x="102" y="0"/>
                </a:moveTo>
                <a:cubicBezTo>
                  <a:pt x="0" y="110"/>
                  <a:pt x="0" y="110"/>
                  <a:pt x="0" y="110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7" y="238"/>
                  <a:pt x="103" y="308"/>
                  <a:pt x="141" y="347"/>
                </a:cubicBezTo>
                <a:cubicBezTo>
                  <a:pt x="186" y="393"/>
                  <a:pt x="232" y="404"/>
                  <a:pt x="237" y="405"/>
                </a:cubicBezTo>
                <a:cubicBezTo>
                  <a:pt x="242" y="406"/>
                  <a:pt x="242" y="406"/>
                  <a:pt x="242" y="406"/>
                </a:cubicBezTo>
                <a:cubicBezTo>
                  <a:pt x="795" y="410"/>
                  <a:pt x="795" y="410"/>
                  <a:pt x="795" y="410"/>
                </a:cubicBezTo>
                <a:cubicBezTo>
                  <a:pt x="843" y="410"/>
                  <a:pt x="843" y="410"/>
                  <a:pt x="843" y="410"/>
                </a:cubicBezTo>
                <a:cubicBezTo>
                  <a:pt x="1370" y="410"/>
                  <a:pt x="1370" y="410"/>
                  <a:pt x="1370" y="410"/>
                </a:cubicBezTo>
                <a:cubicBezTo>
                  <a:pt x="1379" y="410"/>
                  <a:pt x="1471" y="416"/>
                  <a:pt x="1558" y="470"/>
                </a:cubicBezTo>
                <a:cubicBezTo>
                  <a:pt x="1677" y="544"/>
                  <a:pt x="1740" y="667"/>
                  <a:pt x="1740" y="839"/>
                </a:cubicBezTo>
                <a:cubicBezTo>
                  <a:pt x="1740" y="1150"/>
                  <a:pt x="1740" y="1150"/>
                  <a:pt x="1740" y="1150"/>
                </a:cubicBezTo>
                <a:cubicBezTo>
                  <a:pt x="1676" y="1150"/>
                  <a:pt x="1676" y="1150"/>
                  <a:pt x="1676" y="1150"/>
                </a:cubicBezTo>
                <a:cubicBezTo>
                  <a:pt x="1778" y="1259"/>
                  <a:pt x="1778" y="1259"/>
                  <a:pt x="1778" y="1259"/>
                </a:cubicBezTo>
                <a:cubicBezTo>
                  <a:pt x="1880" y="1150"/>
                  <a:pt x="1880" y="1150"/>
                  <a:pt x="1880" y="1150"/>
                </a:cubicBezTo>
                <a:cubicBezTo>
                  <a:pt x="1824" y="1150"/>
                  <a:pt x="1824" y="1150"/>
                  <a:pt x="1824" y="1150"/>
                </a:cubicBezTo>
                <a:cubicBezTo>
                  <a:pt x="1824" y="839"/>
                  <a:pt x="1824" y="839"/>
                  <a:pt x="1824" y="839"/>
                </a:cubicBezTo>
                <a:cubicBezTo>
                  <a:pt x="1824" y="582"/>
                  <a:pt x="1701" y="454"/>
                  <a:pt x="1599" y="392"/>
                </a:cubicBezTo>
                <a:cubicBezTo>
                  <a:pt x="1489" y="326"/>
                  <a:pt x="1378" y="326"/>
                  <a:pt x="1374" y="326"/>
                </a:cubicBezTo>
                <a:cubicBezTo>
                  <a:pt x="1373" y="326"/>
                  <a:pt x="1373" y="326"/>
                  <a:pt x="1373" y="326"/>
                </a:cubicBezTo>
                <a:cubicBezTo>
                  <a:pt x="843" y="326"/>
                  <a:pt x="843" y="326"/>
                  <a:pt x="843" y="326"/>
                </a:cubicBezTo>
                <a:cubicBezTo>
                  <a:pt x="795" y="326"/>
                  <a:pt x="795" y="326"/>
                  <a:pt x="795" y="326"/>
                </a:cubicBezTo>
                <a:cubicBezTo>
                  <a:pt x="253" y="321"/>
                  <a:pt x="253" y="321"/>
                  <a:pt x="253" y="321"/>
                </a:cubicBezTo>
                <a:cubicBezTo>
                  <a:pt x="233" y="313"/>
                  <a:pt x="146" y="270"/>
                  <a:pt x="140" y="110"/>
                </a:cubicBezTo>
                <a:cubicBezTo>
                  <a:pt x="204" y="110"/>
                  <a:pt x="204" y="110"/>
                  <a:pt x="204" y="110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7"/>
          <p:cNvSpPr/>
          <p:nvPr/>
        </p:nvSpPr>
        <p:spPr bwMode="auto">
          <a:xfrm rot="10800000" flipH="1">
            <a:off x="2924175" y="1979613"/>
            <a:ext cx="6113463" cy="4114800"/>
          </a:xfrm>
          <a:custGeom>
            <a:avLst/>
            <a:gdLst>
              <a:gd name="T0" fmla="*/ 102 w 1872"/>
              <a:gd name="T1" fmla="*/ 0 h 1259"/>
              <a:gd name="T2" fmla="*/ 0 w 1872"/>
              <a:gd name="T3" fmla="*/ 110 h 1259"/>
              <a:gd name="T4" fmla="*/ 57 w 1872"/>
              <a:gd name="T5" fmla="*/ 110 h 1259"/>
              <a:gd name="T6" fmla="*/ 57 w 1872"/>
              <a:gd name="T7" fmla="*/ 421 h 1259"/>
              <a:gd name="T8" fmla="*/ 282 w 1872"/>
              <a:gd name="T9" fmla="*/ 867 h 1259"/>
              <a:gd name="T10" fmla="*/ 507 w 1872"/>
              <a:gd name="T11" fmla="*/ 934 h 1259"/>
              <a:gd name="T12" fmla="*/ 507 w 1872"/>
              <a:gd name="T13" fmla="*/ 934 h 1259"/>
              <a:gd name="T14" fmla="*/ 1029 w 1872"/>
              <a:gd name="T15" fmla="*/ 938 h 1259"/>
              <a:gd name="T16" fmla="*/ 1084 w 1872"/>
              <a:gd name="T17" fmla="*/ 938 h 1259"/>
              <a:gd name="T18" fmla="*/ 1619 w 1872"/>
              <a:gd name="T19" fmla="*/ 938 h 1259"/>
              <a:gd name="T20" fmla="*/ 1732 w 1872"/>
              <a:gd name="T21" fmla="*/ 1150 h 1259"/>
              <a:gd name="T22" fmla="*/ 1669 w 1872"/>
              <a:gd name="T23" fmla="*/ 1150 h 1259"/>
              <a:gd name="T24" fmla="*/ 1771 w 1872"/>
              <a:gd name="T25" fmla="*/ 1259 h 1259"/>
              <a:gd name="T26" fmla="*/ 1872 w 1872"/>
              <a:gd name="T27" fmla="*/ 1150 h 1259"/>
              <a:gd name="T28" fmla="*/ 1819 w 1872"/>
              <a:gd name="T29" fmla="*/ 1150 h 1259"/>
              <a:gd name="T30" fmla="*/ 1732 w 1872"/>
              <a:gd name="T31" fmla="*/ 913 h 1259"/>
              <a:gd name="T32" fmla="*/ 1636 w 1872"/>
              <a:gd name="T33" fmla="*/ 855 h 1259"/>
              <a:gd name="T34" fmla="*/ 1631 w 1872"/>
              <a:gd name="T35" fmla="*/ 854 h 1259"/>
              <a:gd name="T36" fmla="*/ 1084 w 1872"/>
              <a:gd name="T37" fmla="*/ 854 h 1259"/>
              <a:gd name="T38" fmla="*/ 1029 w 1872"/>
              <a:gd name="T39" fmla="*/ 854 h 1259"/>
              <a:gd name="T40" fmla="*/ 509 w 1872"/>
              <a:gd name="T41" fmla="*/ 850 h 1259"/>
              <a:gd name="T42" fmla="*/ 325 w 1872"/>
              <a:gd name="T43" fmla="*/ 790 h 1259"/>
              <a:gd name="T44" fmla="*/ 145 w 1872"/>
              <a:gd name="T45" fmla="*/ 421 h 1259"/>
              <a:gd name="T46" fmla="*/ 145 w 1872"/>
              <a:gd name="T47" fmla="*/ 110 h 1259"/>
              <a:gd name="T48" fmla="*/ 204 w 1872"/>
              <a:gd name="T49" fmla="*/ 110 h 1259"/>
              <a:gd name="T50" fmla="*/ 102 w 1872"/>
              <a:gd name="T51" fmla="*/ 0 h 1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2" h="1259">
                <a:moveTo>
                  <a:pt x="102" y="0"/>
                </a:moveTo>
                <a:cubicBezTo>
                  <a:pt x="0" y="110"/>
                  <a:pt x="0" y="110"/>
                  <a:pt x="0" y="110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7" y="421"/>
                  <a:pt x="57" y="421"/>
                  <a:pt x="57" y="421"/>
                </a:cubicBezTo>
                <a:cubicBezTo>
                  <a:pt x="57" y="678"/>
                  <a:pt x="179" y="805"/>
                  <a:pt x="282" y="867"/>
                </a:cubicBezTo>
                <a:cubicBezTo>
                  <a:pt x="392" y="934"/>
                  <a:pt x="502" y="934"/>
                  <a:pt x="507" y="934"/>
                </a:cubicBezTo>
                <a:cubicBezTo>
                  <a:pt x="507" y="934"/>
                  <a:pt x="507" y="934"/>
                  <a:pt x="507" y="934"/>
                </a:cubicBezTo>
                <a:cubicBezTo>
                  <a:pt x="1029" y="938"/>
                  <a:pt x="1029" y="938"/>
                  <a:pt x="1029" y="938"/>
                </a:cubicBezTo>
                <a:cubicBezTo>
                  <a:pt x="1084" y="938"/>
                  <a:pt x="1084" y="938"/>
                  <a:pt x="1084" y="938"/>
                </a:cubicBezTo>
                <a:cubicBezTo>
                  <a:pt x="1619" y="938"/>
                  <a:pt x="1619" y="938"/>
                  <a:pt x="1619" y="938"/>
                </a:cubicBezTo>
                <a:cubicBezTo>
                  <a:pt x="1640" y="946"/>
                  <a:pt x="1727" y="990"/>
                  <a:pt x="1732" y="1150"/>
                </a:cubicBezTo>
                <a:cubicBezTo>
                  <a:pt x="1669" y="1150"/>
                  <a:pt x="1669" y="1150"/>
                  <a:pt x="1669" y="1150"/>
                </a:cubicBezTo>
                <a:cubicBezTo>
                  <a:pt x="1771" y="1259"/>
                  <a:pt x="1771" y="1259"/>
                  <a:pt x="1771" y="1259"/>
                </a:cubicBezTo>
                <a:cubicBezTo>
                  <a:pt x="1872" y="1150"/>
                  <a:pt x="1872" y="1150"/>
                  <a:pt x="1872" y="1150"/>
                </a:cubicBezTo>
                <a:cubicBezTo>
                  <a:pt x="1819" y="1150"/>
                  <a:pt x="1819" y="1150"/>
                  <a:pt x="1819" y="1150"/>
                </a:cubicBezTo>
                <a:cubicBezTo>
                  <a:pt x="1815" y="1022"/>
                  <a:pt x="1770" y="952"/>
                  <a:pt x="1732" y="913"/>
                </a:cubicBezTo>
                <a:cubicBezTo>
                  <a:pt x="1687" y="867"/>
                  <a:pt x="1641" y="856"/>
                  <a:pt x="1636" y="855"/>
                </a:cubicBezTo>
                <a:cubicBezTo>
                  <a:pt x="1631" y="854"/>
                  <a:pt x="1631" y="854"/>
                  <a:pt x="1631" y="854"/>
                </a:cubicBezTo>
                <a:cubicBezTo>
                  <a:pt x="1084" y="854"/>
                  <a:pt x="1084" y="854"/>
                  <a:pt x="1084" y="854"/>
                </a:cubicBezTo>
                <a:cubicBezTo>
                  <a:pt x="1029" y="854"/>
                  <a:pt x="1029" y="854"/>
                  <a:pt x="1029" y="854"/>
                </a:cubicBezTo>
                <a:cubicBezTo>
                  <a:pt x="509" y="850"/>
                  <a:pt x="509" y="850"/>
                  <a:pt x="509" y="850"/>
                </a:cubicBezTo>
                <a:cubicBezTo>
                  <a:pt x="500" y="850"/>
                  <a:pt x="412" y="844"/>
                  <a:pt x="325" y="790"/>
                </a:cubicBezTo>
                <a:cubicBezTo>
                  <a:pt x="205" y="716"/>
                  <a:pt x="145" y="593"/>
                  <a:pt x="145" y="421"/>
                </a:cubicBezTo>
                <a:cubicBezTo>
                  <a:pt x="145" y="110"/>
                  <a:pt x="145" y="110"/>
                  <a:pt x="145" y="110"/>
                </a:cubicBezTo>
                <a:cubicBezTo>
                  <a:pt x="204" y="110"/>
                  <a:pt x="204" y="110"/>
                  <a:pt x="204" y="110"/>
                </a:cubicBezTo>
                <a:lnTo>
                  <a:pt x="102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3838575" y="1581150"/>
            <a:ext cx="4487863" cy="3730625"/>
          </a:xfrm>
          <a:custGeom>
            <a:avLst/>
            <a:gdLst>
              <a:gd name="T0" fmla="*/ 1272 w 1374"/>
              <a:gd name="T1" fmla="*/ 0 h 1141"/>
              <a:gd name="T2" fmla="*/ 1170 w 1374"/>
              <a:gd name="T3" fmla="*/ 110 h 1141"/>
              <a:gd name="T4" fmla="*/ 1228 w 1374"/>
              <a:gd name="T5" fmla="*/ 110 h 1141"/>
              <a:gd name="T6" fmla="*/ 1228 w 1374"/>
              <a:gd name="T7" fmla="*/ 375 h 1141"/>
              <a:gd name="T8" fmla="*/ 1059 w 1374"/>
              <a:gd name="T9" fmla="*/ 682 h 1141"/>
              <a:gd name="T10" fmla="*/ 880 w 1374"/>
              <a:gd name="T11" fmla="*/ 730 h 1141"/>
              <a:gd name="T12" fmla="*/ 539 w 1374"/>
              <a:gd name="T13" fmla="*/ 730 h 1141"/>
              <a:gd name="T14" fmla="*/ 515 w 1374"/>
              <a:gd name="T15" fmla="*/ 730 h 1141"/>
              <a:gd name="T16" fmla="*/ 204 w 1374"/>
              <a:gd name="T17" fmla="*/ 730 h 1141"/>
              <a:gd name="T18" fmla="*/ 104 w 1374"/>
              <a:gd name="T19" fmla="*/ 760 h 1141"/>
              <a:gd name="T20" fmla="*/ 68 w 1374"/>
              <a:gd name="T21" fmla="*/ 854 h 1141"/>
              <a:gd name="T22" fmla="*/ 68 w 1374"/>
              <a:gd name="T23" fmla="*/ 1030 h 1141"/>
              <a:gd name="T24" fmla="*/ 0 w 1374"/>
              <a:gd name="T25" fmla="*/ 1030 h 1141"/>
              <a:gd name="T26" fmla="*/ 101 w 1374"/>
              <a:gd name="T27" fmla="*/ 1141 h 1141"/>
              <a:gd name="T28" fmla="*/ 203 w 1374"/>
              <a:gd name="T29" fmla="*/ 1034 h 1141"/>
              <a:gd name="T30" fmla="*/ 152 w 1374"/>
              <a:gd name="T31" fmla="*/ 1034 h 1141"/>
              <a:gd name="T32" fmla="*/ 152 w 1374"/>
              <a:gd name="T33" fmla="*/ 854 h 1141"/>
              <a:gd name="T34" fmla="*/ 161 w 1374"/>
              <a:gd name="T35" fmla="*/ 823 h 1141"/>
              <a:gd name="T36" fmla="*/ 199 w 1374"/>
              <a:gd name="T37" fmla="*/ 813 h 1141"/>
              <a:gd name="T38" fmla="*/ 200 w 1374"/>
              <a:gd name="T39" fmla="*/ 814 h 1141"/>
              <a:gd name="T40" fmla="*/ 515 w 1374"/>
              <a:gd name="T41" fmla="*/ 814 h 1141"/>
              <a:gd name="T42" fmla="*/ 539 w 1374"/>
              <a:gd name="T43" fmla="*/ 814 h 1141"/>
              <a:gd name="T44" fmla="*/ 880 w 1374"/>
              <a:gd name="T45" fmla="*/ 814 h 1141"/>
              <a:gd name="T46" fmla="*/ 1096 w 1374"/>
              <a:gd name="T47" fmla="*/ 759 h 1141"/>
              <a:gd name="T48" fmla="*/ 1316 w 1374"/>
              <a:gd name="T49" fmla="*/ 375 h 1141"/>
              <a:gd name="T50" fmla="*/ 1316 w 1374"/>
              <a:gd name="T51" fmla="*/ 110 h 1141"/>
              <a:gd name="T52" fmla="*/ 1374 w 1374"/>
              <a:gd name="T53" fmla="*/ 110 h 1141"/>
              <a:gd name="T54" fmla="*/ 1272 w 1374"/>
              <a:gd name="T55" fmla="*/ 0 h 1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374" h="1141">
                <a:moveTo>
                  <a:pt x="1272" y="0"/>
                </a:moveTo>
                <a:cubicBezTo>
                  <a:pt x="1170" y="110"/>
                  <a:pt x="1170" y="110"/>
                  <a:pt x="1170" y="110"/>
                </a:cubicBezTo>
                <a:cubicBezTo>
                  <a:pt x="1228" y="110"/>
                  <a:pt x="1228" y="110"/>
                  <a:pt x="1228" y="110"/>
                </a:cubicBezTo>
                <a:cubicBezTo>
                  <a:pt x="1228" y="375"/>
                  <a:pt x="1228" y="375"/>
                  <a:pt x="1228" y="375"/>
                </a:cubicBezTo>
                <a:cubicBezTo>
                  <a:pt x="1228" y="520"/>
                  <a:pt x="1171" y="624"/>
                  <a:pt x="1059" y="682"/>
                </a:cubicBezTo>
                <a:cubicBezTo>
                  <a:pt x="972" y="727"/>
                  <a:pt x="881" y="730"/>
                  <a:pt x="880" y="730"/>
                </a:cubicBezTo>
                <a:cubicBezTo>
                  <a:pt x="539" y="730"/>
                  <a:pt x="539" y="730"/>
                  <a:pt x="539" y="730"/>
                </a:cubicBezTo>
                <a:cubicBezTo>
                  <a:pt x="515" y="730"/>
                  <a:pt x="515" y="730"/>
                  <a:pt x="515" y="730"/>
                </a:cubicBezTo>
                <a:cubicBezTo>
                  <a:pt x="204" y="730"/>
                  <a:pt x="204" y="730"/>
                  <a:pt x="204" y="730"/>
                </a:cubicBezTo>
                <a:cubicBezTo>
                  <a:pt x="191" y="730"/>
                  <a:pt x="142" y="726"/>
                  <a:pt x="104" y="760"/>
                </a:cubicBezTo>
                <a:cubicBezTo>
                  <a:pt x="86" y="776"/>
                  <a:pt x="68" y="804"/>
                  <a:pt x="68" y="854"/>
                </a:cubicBezTo>
                <a:cubicBezTo>
                  <a:pt x="68" y="1030"/>
                  <a:pt x="68" y="1030"/>
                  <a:pt x="68" y="1030"/>
                </a:cubicBezTo>
                <a:cubicBezTo>
                  <a:pt x="0" y="1030"/>
                  <a:pt x="0" y="1030"/>
                  <a:pt x="0" y="1030"/>
                </a:cubicBezTo>
                <a:cubicBezTo>
                  <a:pt x="101" y="1141"/>
                  <a:pt x="101" y="1141"/>
                  <a:pt x="101" y="1141"/>
                </a:cubicBezTo>
                <a:cubicBezTo>
                  <a:pt x="203" y="1034"/>
                  <a:pt x="203" y="1034"/>
                  <a:pt x="203" y="1034"/>
                </a:cubicBezTo>
                <a:cubicBezTo>
                  <a:pt x="152" y="1034"/>
                  <a:pt x="152" y="1034"/>
                  <a:pt x="152" y="1034"/>
                </a:cubicBezTo>
                <a:cubicBezTo>
                  <a:pt x="152" y="854"/>
                  <a:pt x="152" y="854"/>
                  <a:pt x="152" y="854"/>
                </a:cubicBezTo>
                <a:cubicBezTo>
                  <a:pt x="152" y="832"/>
                  <a:pt x="158" y="825"/>
                  <a:pt x="161" y="823"/>
                </a:cubicBezTo>
                <a:cubicBezTo>
                  <a:pt x="172" y="812"/>
                  <a:pt x="192" y="812"/>
                  <a:pt x="199" y="813"/>
                </a:cubicBezTo>
                <a:cubicBezTo>
                  <a:pt x="200" y="814"/>
                  <a:pt x="200" y="814"/>
                  <a:pt x="200" y="814"/>
                </a:cubicBezTo>
                <a:cubicBezTo>
                  <a:pt x="515" y="814"/>
                  <a:pt x="515" y="814"/>
                  <a:pt x="515" y="814"/>
                </a:cubicBezTo>
                <a:cubicBezTo>
                  <a:pt x="539" y="814"/>
                  <a:pt x="539" y="814"/>
                  <a:pt x="539" y="814"/>
                </a:cubicBezTo>
                <a:cubicBezTo>
                  <a:pt x="880" y="814"/>
                  <a:pt x="880" y="814"/>
                  <a:pt x="880" y="814"/>
                </a:cubicBezTo>
                <a:cubicBezTo>
                  <a:pt x="885" y="814"/>
                  <a:pt x="991" y="812"/>
                  <a:pt x="1096" y="759"/>
                </a:cubicBezTo>
                <a:cubicBezTo>
                  <a:pt x="1196" y="709"/>
                  <a:pt x="1316" y="601"/>
                  <a:pt x="1316" y="375"/>
                </a:cubicBezTo>
                <a:cubicBezTo>
                  <a:pt x="1316" y="110"/>
                  <a:pt x="1316" y="110"/>
                  <a:pt x="1316" y="110"/>
                </a:cubicBezTo>
                <a:cubicBezTo>
                  <a:pt x="1374" y="110"/>
                  <a:pt x="1374" y="110"/>
                  <a:pt x="1374" y="110"/>
                </a:cubicBezTo>
                <a:lnTo>
                  <a:pt x="1272" y="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30729" name="组合 10"/>
          <p:cNvGrpSpPr/>
          <p:nvPr/>
        </p:nvGrpSpPr>
        <p:grpSpPr>
          <a:xfrm>
            <a:off x="581025" y="1959298"/>
            <a:ext cx="2446338" cy="953370"/>
            <a:chOff x="593068" y="2187535"/>
            <a:chExt cx="2447508" cy="953193"/>
          </a:xfrm>
        </p:grpSpPr>
        <p:sp>
          <p:nvSpPr>
            <p:cNvPr id="30757" name="TextBox 13"/>
            <p:cNvSpPr txBox="1"/>
            <p:nvPr/>
          </p:nvSpPr>
          <p:spPr>
            <a:xfrm>
              <a:off x="593068" y="2187770"/>
              <a:ext cx="1986710" cy="95295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en-US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Category Sales → Furniture leads, followed by Office Supplies &amp; Tech</a:t>
              </a:r>
              <a:endParaRPr lang="en-US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758" name="Freeform 118"/>
            <p:cNvSpPr>
              <a:spLocks noEditPoints="1"/>
            </p:cNvSpPr>
            <p:nvPr/>
          </p:nvSpPr>
          <p:spPr>
            <a:xfrm>
              <a:off x="2640552" y="2187535"/>
              <a:ext cx="400024" cy="299688"/>
            </a:xfrm>
            <a:custGeom>
              <a:avLst/>
              <a:gdLst/>
              <a:ahLst/>
              <a:cxnLst>
                <a:cxn ang="0">
                  <a:pos x="328145" y="6244"/>
                </a:cxn>
                <a:cxn ang="0">
                  <a:pos x="87505" y="0"/>
                </a:cxn>
                <a:cxn ang="0">
                  <a:pos x="6250" y="71800"/>
                </a:cxn>
                <a:cxn ang="0">
                  <a:pos x="6250" y="106140"/>
                </a:cxn>
                <a:cxn ang="0">
                  <a:pos x="200012" y="299688"/>
                </a:cxn>
                <a:cxn ang="0">
                  <a:pos x="393774" y="106140"/>
                </a:cxn>
                <a:cxn ang="0">
                  <a:pos x="393774" y="71800"/>
                </a:cxn>
                <a:cxn ang="0">
                  <a:pos x="171885" y="87409"/>
                </a:cxn>
                <a:cxn ang="0">
                  <a:pos x="228139" y="87409"/>
                </a:cxn>
                <a:cxn ang="0">
                  <a:pos x="243765" y="28096"/>
                </a:cxn>
                <a:cxn ang="0">
                  <a:pos x="237514" y="78044"/>
                </a:cxn>
                <a:cxn ang="0">
                  <a:pos x="162510" y="78044"/>
                </a:cxn>
                <a:cxn ang="0">
                  <a:pos x="156259" y="28096"/>
                </a:cxn>
                <a:cxn ang="0">
                  <a:pos x="162510" y="78044"/>
                </a:cxn>
                <a:cxn ang="0">
                  <a:pos x="200012" y="255984"/>
                </a:cxn>
                <a:cxn ang="0">
                  <a:pos x="231264" y="99896"/>
                </a:cxn>
                <a:cxn ang="0">
                  <a:pos x="306268" y="99896"/>
                </a:cxn>
                <a:cxn ang="0">
                  <a:pos x="243765" y="99896"/>
                </a:cxn>
                <a:cxn ang="0">
                  <a:pos x="278142" y="62435"/>
                </a:cxn>
                <a:cxn ang="0">
                  <a:pos x="246890" y="87409"/>
                </a:cxn>
                <a:cxn ang="0">
                  <a:pos x="303143" y="24974"/>
                </a:cxn>
                <a:cxn ang="0">
                  <a:pos x="259391" y="24974"/>
                </a:cxn>
                <a:cxn ang="0">
                  <a:pos x="171885" y="24974"/>
                </a:cxn>
                <a:cxn ang="0">
                  <a:pos x="200012" y="46826"/>
                </a:cxn>
                <a:cxn ang="0">
                  <a:pos x="96881" y="24974"/>
                </a:cxn>
                <a:cxn ang="0">
                  <a:pos x="121882" y="43705"/>
                </a:cxn>
                <a:cxn ang="0">
                  <a:pos x="153134" y="87409"/>
                </a:cxn>
                <a:cxn ang="0">
                  <a:pos x="121882" y="62435"/>
                </a:cxn>
                <a:cxn ang="0">
                  <a:pos x="187511" y="252862"/>
                </a:cxn>
                <a:cxn ang="0">
                  <a:pos x="156259" y="99896"/>
                </a:cxn>
                <a:cxn ang="0">
                  <a:pos x="34377" y="99896"/>
                </a:cxn>
                <a:cxn ang="0">
                  <a:pos x="159385" y="231010"/>
                </a:cxn>
                <a:cxn ang="0">
                  <a:pos x="365647" y="99896"/>
                </a:cxn>
                <a:cxn ang="0">
                  <a:pos x="318769" y="99896"/>
                </a:cxn>
                <a:cxn ang="0">
                  <a:pos x="287517" y="53070"/>
                </a:cxn>
                <a:cxn ang="0">
                  <a:pos x="375023" y="87409"/>
                </a:cxn>
                <a:cxn ang="0">
                  <a:pos x="84380" y="31218"/>
                </a:cxn>
                <a:cxn ang="0">
                  <a:pos x="78130" y="87409"/>
                </a:cxn>
                <a:cxn ang="0">
                  <a:pos x="84380" y="31218"/>
                </a:cxn>
              </a:cxnLst>
              <a:pathLst>
                <a:path w="128" h="96">
                  <a:moveTo>
                    <a:pt x="126" y="23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2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2"/>
                    <a:pt x="2" y="3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0" y="95"/>
                    <a:pt x="62" y="96"/>
                    <a:pt x="64" y="96"/>
                  </a:cubicBezTo>
                  <a:cubicBezTo>
                    <a:pt x="66" y="96"/>
                    <a:pt x="68" y="95"/>
                    <a:pt x="70" y="9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2"/>
                    <a:pt x="128" y="30"/>
                    <a:pt x="128" y="28"/>
                  </a:cubicBezTo>
                  <a:cubicBezTo>
                    <a:pt x="128" y="26"/>
                    <a:pt x="127" y="24"/>
                    <a:pt x="126" y="23"/>
                  </a:cubicBezTo>
                  <a:close/>
                  <a:moveTo>
                    <a:pt x="73" y="28"/>
                  </a:moveTo>
                  <a:cubicBezTo>
                    <a:pt x="55" y="28"/>
                    <a:pt x="55" y="28"/>
                    <a:pt x="55" y="28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73" y="28"/>
                  </a:lnTo>
                  <a:close/>
                  <a:moveTo>
                    <a:pt x="67" y="18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6" y="25"/>
                    <a:pt x="76" y="25"/>
                    <a:pt x="76" y="25"/>
                  </a:cubicBezTo>
                  <a:lnTo>
                    <a:pt x="67" y="18"/>
                  </a:lnTo>
                  <a:close/>
                  <a:moveTo>
                    <a:pt x="52" y="25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61" y="18"/>
                    <a:pt x="61" y="18"/>
                    <a:pt x="61" y="18"/>
                  </a:cubicBezTo>
                  <a:lnTo>
                    <a:pt x="52" y="25"/>
                  </a:lnTo>
                  <a:close/>
                  <a:moveTo>
                    <a:pt x="74" y="32"/>
                  </a:moveTo>
                  <a:cubicBezTo>
                    <a:pt x="64" y="82"/>
                    <a:pt x="64" y="82"/>
                    <a:pt x="64" y="8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74" y="32"/>
                  </a:lnTo>
                  <a:close/>
                  <a:moveTo>
                    <a:pt x="78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68" y="81"/>
                    <a:pt x="68" y="81"/>
                    <a:pt x="68" y="81"/>
                  </a:cubicBezTo>
                  <a:lnTo>
                    <a:pt x="78" y="32"/>
                  </a:lnTo>
                  <a:close/>
                  <a:moveTo>
                    <a:pt x="79" y="28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79" y="28"/>
                  </a:lnTo>
                  <a:close/>
                  <a:moveTo>
                    <a:pt x="83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3" y="8"/>
                  </a:lnTo>
                  <a:close/>
                  <a:moveTo>
                    <a:pt x="64" y="15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73" y="8"/>
                    <a:pt x="73" y="8"/>
                    <a:pt x="73" y="8"/>
                  </a:cubicBezTo>
                  <a:lnTo>
                    <a:pt x="64" y="15"/>
                  </a:lnTo>
                  <a:close/>
                  <a:moveTo>
                    <a:pt x="39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39" y="14"/>
                  </a:lnTo>
                  <a:close/>
                  <a:moveTo>
                    <a:pt x="39" y="20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31" y="28"/>
                    <a:pt x="31" y="28"/>
                    <a:pt x="31" y="28"/>
                  </a:cubicBezTo>
                  <a:lnTo>
                    <a:pt x="39" y="20"/>
                  </a:lnTo>
                  <a:close/>
                  <a:moveTo>
                    <a:pt x="50" y="32"/>
                  </a:moveTo>
                  <a:cubicBezTo>
                    <a:pt x="60" y="81"/>
                    <a:pt x="60" y="81"/>
                    <a:pt x="60" y="81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50" y="32"/>
                  </a:lnTo>
                  <a:close/>
                  <a:moveTo>
                    <a:pt x="51" y="74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51" y="74"/>
                  </a:lnTo>
                  <a:close/>
                  <a:moveTo>
                    <a:pt x="102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77" y="74"/>
                    <a:pt x="77" y="74"/>
                    <a:pt x="77" y="74"/>
                  </a:cubicBezTo>
                  <a:lnTo>
                    <a:pt x="102" y="32"/>
                  </a:lnTo>
                  <a:close/>
                  <a:moveTo>
                    <a:pt x="103" y="28"/>
                  </a:moveTo>
                  <a:cubicBezTo>
                    <a:pt x="92" y="17"/>
                    <a:pt x="92" y="17"/>
                    <a:pt x="92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20" y="28"/>
                    <a:pt x="120" y="28"/>
                    <a:pt x="120" y="28"/>
                  </a:cubicBezTo>
                  <a:lnTo>
                    <a:pt x="103" y="28"/>
                  </a:lnTo>
                  <a:close/>
                  <a:moveTo>
                    <a:pt x="27" y="10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754" name="Freeform 33"/>
          <p:cNvSpPr>
            <a:spLocks noEditPoints="1"/>
          </p:cNvSpPr>
          <p:nvPr/>
        </p:nvSpPr>
        <p:spPr>
          <a:xfrm rot="21545399">
            <a:off x="724535" y="3113405"/>
            <a:ext cx="406400" cy="379730"/>
          </a:xfrm>
          <a:custGeom>
            <a:avLst/>
            <a:gdLst/>
            <a:ahLst/>
            <a:cxnLst>
              <a:cxn ang="0">
                <a:pos x="229132" y="0"/>
              </a:cxn>
              <a:cxn ang="0">
                <a:pos x="0" y="253280"/>
              </a:cxn>
              <a:cxn ang="0">
                <a:pos x="76377" y="253280"/>
              </a:cxn>
              <a:cxn ang="0">
                <a:pos x="152755" y="279184"/>
              </a:cxn>
              <a:cxn ang="0">
                <a:pos x="229132" y="379920"/>
              </a:cxn>
              <a:cxn ang="0">
                <a:pos x="406385" y="178447"/>
              </a:cxn>
              <a:cxn ang="0">
                <a:pos x="229132" y="0"/>
              </a:cxn>
              <a:cxn ang="0">
                <a:pos x="102317" y="184204"/>
              </a:cxn>
              <a:cxn ang="0">
                <a:pos x="70613" y="152544"/>
              </a:cxn>
              <a:cxn ang="0">
                <a:pos x="102317" y="120884"/>
              </a:cxn>
              <a:cxn ang="0">
                <a:pos x="134021" y="152544"/>
              </a:cxn>
              <a:cxn ang="0">
                <a:pos x="102317" y="184204"/>
              </a:cxn>
              <a:cxn ang="0">
                <a:pos x="158519" y="89224"/>
              </a:cxn>
              <a:cxn ang="0">
                <a:pos x="190223" y="57564"/>
              </a:cxn>
              <a:cxn ang="0">
                <a:pos x="221927" y="89224"/>
              </a:cxn>
              <a:cxn ang="0">
                <a:pos x="190223" y="120884"/>
              </a:cxn>
              <a:cxn ang="0">
                <a:pos x="158519" y="89224"/>
              </a:cxn>
              <a:cxn ang="0">
                <a:pos x="240661" y="310844"/>
              </a:cxn>
              <a:cxn ang="0">
                <a:pos x="197428" y="266232"/>
              </a:cxn>
              <a:cxn ang="0">
                <a:pos x="240661" y="221620"/>
              </a:cxn>
              <a:cxn ang="0">
                <a:pos x="285334" y="266232"/>
              </a:cxn>
              <a:cxn ang="0">
                <a:pos x="240661" y="310844"/>
              </a:cxn>
              <a:cxn ang="0">
                <a:pos x="317038" y="234572"/>
              </a:cxn>
              <a:cxn ang="0">
                <a:pos x="298304" y="215864"/>
              </a:cxn>
              <a:cxn ang="0">
                <a:pos x="317038" y="197155"/>
              </a:cxn>
              <a:cxn ang="0">
                <a:pos x="335772" y="215864"/>
              </a:cxn>
              <a:cxn ang="0">
                <a:pos x="317038" y="234572"/>
              </a:cxn>
              <a:cxn ang="0">
                <a:pos x="292540" y="158300"/>
              </a:cxn>
              <a:cxn ang="0">
                <a:pos x="247866" y="115127"/>
              </a:cxn>
              <a:cxn ang="0">
                <a:pos x="292540" y="70515"/>
              </a:cxn>
              <a:cxn ang="0">
                <a:pos x="335772" y="115127"/>
              </a:cxn>
              <a:cxn ang="0">
                <a:pos x="292540" y="158300"/>
              </a:cxn>
            </a:cxnLst>
            <a:pathLst>
              <a:path w="282" h="264">
                <a:moveTo>
                  <a:pt x="159" y="0"/>
                </a:moveTo>
                <a:cubicBezTo>
                  <a:pt x="53" y="0"/>
                  <a:pt x="0" y="106"/>
                  <a:pt x="0" y="176"/>
                </a:cubicBezTo>
                <a:cubicBezTo>
                  <a:pt x="0" y="194"/>
                  <a:pt x="35" y="229"/>
                  <a:pt x="53" y="176"/>
                </a:cubicBezTo>
                <a:cubicBezTo>
                  <a:pt x="61" y="153"/>
                  <a:pt x="106" y="159"/>
                  <a:pt x="106" y="194"/>
                </a:cubicBezTo>
                <a:cubicBezTo>
                  <a:pt x="106" y="233"/>
                  <a:pt x="123" y="264"/>
                  <a:pt x="159" y="264"/>
                </a:cubicBezTo>
                <a:cubicBezTo>
                  <a:pt x="264" y="264"/>
                  <a:pt x="282" y="176"/>
                  <a:pt x="282" y="124"/>
                </a:cubicBezTo>
                <a:cubicBezTo>
                  <a:pt x="282" y="71"/>
                  <a:pt x="264" y="0"/>
                  <a:pt x="159" y="0"/>
                </a:cubicBezTo>
                <a:close/>
                <a:moveTo>
                  <a:pt x="71" y="128"/>
                </a:moveTo>
                <a:cubicBezTo>
                  <a:pt x="58" y="128"/>
                  <a:pt x="49" y="118"/>
                  <a:pt x="49" y="106"/>
                </a:cubicBezTo>
                <a:cubicBezTo>
                  <a:pt x="49" y="94"/>
                  <a:pt x="58" y="84"/>
                  <a:pt x="71" y="84"/>
                </a:cubicBezTo>
                <a:cubicBezTo>
                  <a:pt x="83" y="84"/>
                  <a:pt x="93" y="94"/>
                  <a:pt x="93" y="106"/>
                </a:cubicBezTo>
                <a:cubicBezTo>
                  <a:pt x="93" y="118"/>
                  <a:pt x="83" y="128"/>
                  <a:pt x="71" y="128"/>
                </a:cubicBezTo>
                <a:close/>
                <a:moveTo>
                  <a:pt x="110" y="62"/>
                </a:moveTo>
                <a:cubicBezTo>
                  <a:pt x="110" y="50"/>
                  <a:pt x="120" y="40"/>
                  <a:pt x="132" y="40"/>
                </a:cubicBezTo>
                <a:cubicBezTo>
                  <a:pt x="144" y="40"/>
                  <a:pt x="154" y="50"/>
                  <a:pt x="154" y="62"/>
                </a:cubicBezTo>
                <a:cubicBezTo>
                  <a:pt x="154" y="74"/>
                  <a:pt x="144" y="84"/>
                  <a:pt x="132" y="84"/>
                </a:cubicBezTo>
                <a:cubicBezTo>
                  <a:pt x="120" y="84"/>
                  <a:pt x="110" y="74"/>
                  <a:pt x="110" y="62"/>
                </a:cubicBezTo>
                <a:close/>
                <a:moveTo>
                  <a:pt x="167" y="216"/>
                </a:moveTo>
                <a:cubicBezTo>
                  <a:pt x="150" y="216"/>
                  <a:pt x="137" y="202"/>
                  <a:pt x="137" y="185"/>
                </a:cubicBezTo>
                <a:cubicBezTo>
                  <a:pt x="137" y="168"/>
                  <a:pt x="150" y="154"/>
                  <a:pt x="167" y="154"/>
                </a:cubicBezTo>
                <a:cubicBezTo>
                  <a:pt x="184" y="154"/>
                  <a:pt x="198" y="168"/>
                  <a:pt x="198" y="185"/>
                </a:cubicBezTo>
                <a:cubicBezTo>
                  <a:pt x="198" y="202"/>
                  <a:pt x="184" y="216"/>
                  <a:pt x="167" y="216"/>
                </a:cubicBezTo>
                <a:close/>
                <a:moveTo>
                  <a:pt x="220" y="163"/>
                </a:moveTo>
                <a:cubicBezTo>
                  <a:pt x="213" y="163"/>
                  <a:pt x="207" y="157"/>
                  <a:pt x="207" y="150"/>
                </a:cubicBezTo>
                <a:cubicBezTo>
                  <a:pt x="207" y="143"/>
                  <a:pt x="213" y="137"/>
                  <a:pt x="220" y="137"/>
                </a:cubicBezTo>
                <a:cubicBezTo>
                  <a:pt x="227" y="137"/>
                  <a:pt x="233" y="143"/>
                  <a:pt x="233" y="150"/>
                </a:cubicBezTo>
                <a:cubicBezTo>
                  <a:pt x="233" y="157"/>
                  <a:pt x="227" y="163"/>
                  <a:pt x="220" y="163"/>
                </a:cubicBezTo>
                <a:close/>
                <a:moveTo>
                  <a:pt x="203" y="110"/>
                </a:moveTo>
                <a:cubicBezTo>
                  <a:pt x="186" y="110"/>
                  <a:pt x="172" y="97"/>
                  <a:pt x="172" y="80"/>
                </a:cubicBezTo>
                <a:cubicBezTo>
                  <a:pt x="172" y="63"/>
                  <a:pt x="186" y="49"/>
                  <a:pt x="203" y="49"/>
                </a:cubicBezTo>
                <a:cubicBezTo>
                  <a:pt x="220" y="49"/>
                  <a:pt x="233" y="63"/>
                  <a:pt x="233" y="80"/>
                </a:cubicBezTo>
                <a:cubicBezTo>
                  <a:pt x="233" y="97"/>
                  <a:pt x="220" y="110"/>
                  <a:pt x="203" y="110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30731" name="组合 17"/>
          <p:cNvGrpSpPr/>
          <p:nvPr/>
        </p:nvGrpSpPr>
        <p:grpSpPr>
          <a:xfrm>
            <a:off x="352425" y="4841798"/>
            <a:ext cx="2551113" cy="737235"/>
            <a:chOff x="365218" y="5069735"/>
            <a:chExt cx="2550894" cy="737098"/>
          </a:xfrm>
        </p:grpSpPr>
        <p:sp>
          <p:nvSpPr>
            <p:cNvPr id="30751" name="Freeform 33"/>
            <p:cNvSpPr>
              <a:spLocks noEditPoints="1"/>
            </p:cNvSpPr>
            <p:nvPr/>
          </p:nvSpPr>
          <p:spPr>
            <a:xfrm>
              <a:off x="2437025" y="5070927"/>
              <a:ext cx="479087" cy="410645"/>
            </a:xfrm>
            <a:custGeom>
              <a:avLst/>
              <a:gdLst/>
              <a:ahLst/>
              <a:cxnLst>
                <a:cxn ang="0">
                  <a:pos x="464346" y="65997"/>
                </a:cxn>
                <a:cxn ang="0">
                  <a:pos x="390640" y="7333"/>
                </a:cxn>
                <a:cxn ang="0">
                  <a:pos x="372214" y="0"/>
                </a:cxn>
                <a:cxn ang="0">
                  <a:pos x="106873" y="0"/>
                </a:cxn>
                <a:cxn ang="0">
                  <a:pos x="88447" y="7333"/>
                </a:cxn>
                <a:cxn ang="0">
                  <a:pos x="14741" y="65997"/>
                </a:cxn>
                <a:cxn ang="0">
                  <a:pos x="3685" y="98995"/>
                </a:cxn>
                <a:cxn ang="0">
                  <a:pos x="33168" y="186990"/>
                </a:cxn>
                <a:cxn ang="0">
                  <a:pos x="51594" y="205323"/>
                </a:cxn>
                <a:cxn ang="0">
                  <a:pos x="62650" y="205323"/>
                </a:cxn>
                <a:cxn ang="0">
                  <a:pos x="77391" y="201656"/>
                </a:cxn>
                <a:cxn ang="0">
                  <a:pos x="77391" y="381313"/>
                </a:cxn>
                <a:cxn ang="0">
                  <a:pos x="106873" y="410645"/>
                </a:cxn>
                <a:cxn ang="0">
                  <a:pos x="372214" y="410645"/>
                </a:cxn>
                <a:cxn ang="0">
                  <a:pos x="401696" y="381313"/>
                </a:cxn>
                <a:cxn ang="0">
                  <a:pos x="401696" y="201656"/>
                </a:cxn>
                <a:cxn ang="0">
                  <a:pos x="416437" y="205323"/>
                </a:cxn>
                <a:cxn ang="0">
                  <a:pos x="427493" y="205323"/>
                </a:cxn>
                <a:cxn ang="0">
                  <a:pos x="445919" y="186990"/>
                </a:cxn>
                <a:cxn ang="0">
                  <a:pos x="475402" y="98995"/>
                </a:cxn>
                <a:cxn ang="0">
                  <a:pos x="464346" y="65997"/>
                </a:cxn>
                <a:cxn ang="0">
                  <a:pos x="294823" y="29332"/>
                </a:cxn>
                <a:cxn ang="0">
                  <a:pos x="239544" y="58664"/>
                </a:cxn>
                <a:cxn ang="0">
                  <a:pos x="184264" y="29332"/>
                </a:cxn>
                <a:cxn ang="0">
                  <a:pos x="294823" y="29332"/>
                </a:cxn>
                <a:cxn ang="0">
                  <a:pos x="416437" y="175991"/>
                </a:cxn>
                <a:cxn ang="0">
                  <a:pos x="372214" y="146659"/>
                </a:cxn>
                <a:cxn ang="0">
                  <a:pos x="372214" y="381313"/>
                </a:cxn>
                <a:cxn ang="0">
                  <a:pos x="106873" y="381313"/>
                </a:cxn>
                <a:cxn ang="0">
                  <a:pos x="106873" y="146659"/>
                </a:cxn>
                <a:cxn ang="0">
                  <a:pos x="62650" y="175991"/>
                </a:cxn>
                <a:cxn ang="0">
                  <a:pos x="33168" y="87995"/>
                </a:cxn>
                <a:cxn ang="0">
                  <a:pos x="106873" y="29332"/>
                </a:cxn>
                <a:cxn ang="0">
                  <a:pos x="169523" y="29332"/>
                </a:cxn>
                <a:cxn ang="0">
                  <a:pos x="239544" y="73329"/>
                </a:cxn>
                <a:cxn ang="0">
                  <a:pos x="309564" y="29332"/>
                </a:cxn>
                <a:cxn ang="0">
                  <a:pos x="372214" y="29332"/>
                </a:cxn>
                <a:cxn ang="0">
                  <a:pos x="445919" y="87995"/>
                </a:cxn>
                <a:cxn ang="0">
                  <a:pos x="416437" y="175991"/>
                </a:cxn>
              </a:cxnLst>
              <a:pathLst>
                <a:path w="130" h="112">
                  <a:moveTo>
                    <a:pt x="126" y="18"/>
                  </a:moveTo>
                  <a:cubicBezTo>
                    <a:pt x="106" y="2"/>
                    <a:pt x="106" y="2"/>
                    <a:pt x="106" y="2"/>
                  </a:cubicBezTo>
                  <a:cubicBezTo>
                    <a:pt x="105" y="1"/>
                    <a:pt x="103" y="0"/>
                    <a:pt x="101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7" y="0"/>
                    <a:pt x="25" y="1"/>
                    <a:pt x="24" y="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" y="20"/>
                    <a:pt x="0" y="23"/>
                    <a:pt x="1" y="2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0" y="53"/>
                    <a:pt x="12" y="55"/>
                    <a:pt x="14" y="56"/>
                  </a:cubicBezTo>
                  <a:cubicBezTo>
                    <a:pt x="15" y="56"/>
                    <a:pt x="16" y="56"/>
                    <a:pt x="17" y="56"/>
                  </a:cubicBezTo>
                  <a:cubicBezTo>
                    <a:pt x="18" y="56"/>
                    <a:pt x="20" y="56"/>
                    <a:pt x="21" y="55"/>
                  </a:cubicBezTo>
                  <a:cubicBezTo>
                    <a:pt x="21" y="104"/>
                    <a:pt x="21" y="104"/>
                    <a:pt x="21" y="104"/>
                  </a:cubicBezTo>
                  <a:cubicBezTo>
                    <a:pt x="21" y="108"/>
                    <a:pt x="25" y="112"/>
                    <a:pt x="29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5" y="112"/>
                    <a:pt x="109" y="108"/>
                    <a:pt x="109" y="104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10" y="56"/>
                    <a:pt x="112" y="56"/>
                    <a:pt x="113" y="56"/>
                  </a:cubicBezTo>
                  <a:cubicBezTo>
                    <a:pt x="114" y="56"/>
                    <a:pt x="115" y="56"/>
                    <a:pt x="116" y="56"/>
                  </a:cubicBezTo>
                  <a:cubicBezTo>
                    <a:pt x="118" y="55"/>
                    <a:pt x="120" y="53"/>
                    <a:pt x="121" y="51"/>
                  </a:cubicBezTo>
                  <a:cubicBezTo>
                    <a:pt x="129" y="27"/>
                    <a:pt x="129" y="27"/>
                    <a:pt x="129" y="27"/>
                  </a:cubicBezTo>
                  <a:cubicBezTo>
                    <a:pt x="130" y="23"/>
                    <a:pt x="129" y="20"/>
                    <a:pt x="126" y="18"/>
                  </a:cubicBezTo>
                  <a:close/>
                  <a:moveTo>
                    <a:pt x="80" y="8"/>
                  </a:moveTo>
                  <a:cubicBezTo>
                    <a:pt x="78" y="13"/>
                    <a:pt x="72" y="16"/>
                    <a:pt x="65" y="16"/>
                  </a:cubicBezTo>
                  <a:cubicBezTo>
                    <a:pt x="58" y="16"/>
                    <a:pt x="52" y="13"/>
                    <a:pt x="50" y="8"/>
                  </a:cubicBezTo>
                  <a:lnTo>
                    <a:pt x="80" y="8"/>
                  </a:lnTo>
                  <a:close/>
                  <a:moveTo>
                    <a:pt x="113" y="48"/>
                  </a:moveTo>
                  <a:cubicBezTo>
                    <a:pt x="101" y="40"/>
                    <a:pt x="101" y="40"/>
                    <a:pt x="101" y="40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15"/>
                    <a:pt x="56" y="20"/>
                    <a:pt x="65" y="20"/>
                  </a:cubicBezTo>
                  <a:cubicBezTo>
                    <a:pt x="74" y="20"/>
                    <a:pt x="82" y="15"/>
                    <a:pt x="84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21" y="24"/>
                    <a:pt x="121" y="24"/>
                    <a:pt x="121" y="24"/>
                  </a:cubicBezTo>
                  <a:lnTo>
                    <a:pt x="113" y="48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53" name="TextBox 13"/>
            <p:cNvSpPr txBox="1"/>
            <p:nvPr/>
          </p:nvSpPr>
          <p:spPr>
            <a:xfrm>
              <a:off x="365218" y="5069735"/>
              <a:ext cx="1986710" cy="73709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en-US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Profit Trend → 2024 highest profit, Tech segment leads</a:t>
              </a:r>
              <a:endParaRPr lang="en-US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0732" name="组合 21"/>
          <p:cNvGrpSpPr/>
          <p:nvPr/>
        </p:nvGrpSpPr>
        <p:grpSpPr>
          <a:xfrm>
            <a:off x="5168900" y="1730375"/>
            <a:ext cx="2343150" cy="737283"/>
            <a:chOff x="5169551" y="1729859"/>
            <a:chExt cx="2341846" cy="737323"/>
          </a:xfrm>
        </p:grpSpPr>
        <p:grpSp>
          <p:nvGrpSpPr>
            <p:cNvPr id="23" name="Group 31"/>
            <p:cNvGrpSpPr/>
            <p:nvPr/>
          </p:nvGrpSpPr>
          <p:grpSpPr>
            <a:xfrm>
              <a:off x="7235473" y="1729859"/>
              <a:ext cx="275924" cy="400024"/>
              <a:chOff x="4911373" y="3542332"/>
              <a:chExt cx="275924" cy="400024"/>
            </a:xfrm>
            <a:solidFill>
              <a:schemeClr val="bg1"/>
            </a:solidFill>
          </p:grpSpPr>
          <p:sp>
            <p:nvSpPr>
              <p:cNvPr id="26" name="Oval 61"/>
              <p:cNvSpPr>
                <a:spLocks noChangeArrowheads="1"/>
              </p:cNvSpPr>
              <p:nvPr/>
            </p:nvSpPr>
            <p:spPr bwMode="auto">
              <a:xfrm>
                <a:off x="5023591" y="3655870"/>
                <a:ext cx="25084" cy="237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Oval 62"/>
              <p:cNvSpPr>
                <a:spLocks noChangeArrowheads="1"/>
              </p:cNvSpPr>
              <p:nvPr/>
            </p:nvSpPr>
            <p:spPr bwMode="auto">
              <a:xfrm>
                <a:off x="5023591" y="3805053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Oval 63"/>
              <p:cNvSpPr>
                <a:spLocks noChangeArrowheads="1"/>
              </p:cNvSpPr>
              <p:nvPr/>
            </p:nvSpPr>
            <p:spPr bwMode="auto">
              <a:xfrm>
                <a:off x="4949660" y="3729802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64"/>
              <p:cNvSpPr>
                <a:spLocks noChangeArrowheads="1"/>
              </p:cNvSpPr>
              <p:nvPr/>
            </p:nvSpPr>
            <p:spPr bwMode="auto">
              <a:xfrm>
                <a:off x="5098843" y="3729802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65"/>
              <p:cNvSpPr/>
              <p:nvPr/>
            </p:nvSpPr>
            <p:spPr bwMode="auto">
              <a:xfrm>
                <a:off x="4970783" y="3783930"/>
                <a:ext cx="25084" cy="23764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66"/>
              <p:cNvSpPr/>
              <p:nvPr/>
            </p:nvSpPr>
            <p:spPr bwMode="auto">
              <a:xfrm>
                <a:off x="4970783" y="3676993"/>
                <a:ext cx="25084" cy="25084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67"/>
              <p:cNvSpPr/>
              <p:nvPr/>
            </p:nvSpPr>
            <p:spPr bwMode="auto">
              <a:xfrm>
                <a:off x="5077720" y="3783930"/>
                <a:ext cx="25084" cy="23764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68"/>
              <p:cNvSpPr>
                <a:spLocks noEditPoints="1"/>
              </p:cNvSpPr>
              <p:nvPr/>
            </p:nvSpPr>
            <p:spPr bwMode="auto">
              <a:xfrm>
                <a:off x="4911373" y="3542332"/>
                <a:ext cx="275924" cy="400024"/>
              </a:xfrm>
              <a:custGeom>
                <a:avLst/>
                <a:gdLst>
                  <a:gd name="T0" fmla="*/ 80 w 88"/>
                  <a:gd name="T1" fmla="*/ 56 h 128"/>
                  <a:gd name="T2" fmla="*/ 79 w 88"/>
                  <a:gd name="T3" fmla="*/ 56 h 128"/>
                  <a:gd name="T4" fmla="*/ 70 w 88"/>
                  <a:gd name="T5" fmla="*/ 38 h 128"/>
                  <a:gd name="T6" fmla="*/ 64 w 88"/>
                  <a:gd name="T7" fmla="*/ 7 h 128"/>
                  <a:gd name="T8" fmla="*/ 56 w 88"/>
                  <a:gd name="T9" fmla="*/ 0 h 128"/>
                  <a:gd name="T10" fmla="*/ 24 w 88"/>
                  <a:gd name="T11" fmla="*/ 0 h 128"/>
                  <a:gd name="T12" fmla="*/ 17 w 88"/>
                  <a:gd name="T13" fmla="*/ 7 h 128"/>
                  <a:gd name="T14" fmla="*/ 11 w 88"/>
                  <a:gd name="T15" fmla="*/ 37 h 128"/>
                  <a:gd name="T16" fmla="*/ 0 w 88"/>
                  <a:gd name="T17" fmla="*/ 64 h 128"/>
                  <a:gd name="T18" fmla="*/ 10 w 88"/>
                  <a:gd name="T19" fmla="*/ 91 h 128"/>
                  <a:gd name="T20" fmla="*/ 16 w 88"/>
                  <a:gd name="T21" fmla="*/ 121 h 128"/>
                  <a:gd name="T22" fmla="*/ 24 w 88"/>
                  <a:gd name="T23" fmla="*/ 128 h 128"/>
                  <a:gd name="T24" fmla="*/ 56 w 88"/>
                  <a:gd name="T25" fmla="*/ 128 h 128"/>
                  <a:gd name="T26" fmla="*/ 64 w 88"/>
                  <a:gd name="T27" fmla="*/ 121 h 128"/>
                  <a:gd name="T28" fmla="*/ 70 w 88"/>
                  <a:gd name="T29" fmla="*/ 91 h 128"/>
                  <a:gd name="T30" fmla="*/ 79 w 88"/>
                  <a:gd name="T31" fmla="*/ 72 h 128"/>
                  <a:gd name="T32" fmla="*/ 80 w 88"/>
                  <a:gd name="T33" fmla="*/ 72 h 128"/>
                  <a:gd name="T34" fmla="*/ 88 w 88"/>
                  <a:gd name="T35" fmla="*/ 64 h 128"/>
                  <a:gd name="T36" fmla="*/ 80 w 88"/>
                  <a:gd name="T37" fmla="*/ 56 h 128"/>
                  <a:gd name="T38" fmla="*/ 24 w 88"/>
                  <a:gd name="T39" fmla="*/ 8 h 128"/>
                  <a:gd name="T40" fmla="*/ 56 w 88"/>
                  <a:gd name="T41" fmla="*/ 8 h 128"/>
                  <a:gd name="T42" fmla="*/ 60 w 88"/>
                  <a:gd name="T43" fmla="*/ 30 h 128"/>
                  <a:gd name="T44" fmla="*/ 40 w 88"/>
                  <a:gd name="T45" fmla="*/ 24 h 128"/>
                  <a:gd name="T46" fmla="*/ 20 w 88"/>
                  <a:gd name="T47" fmla="*/ 30 h 128"/>
                  <a:gd name="T48" fmla="*/ 24 w 88"/>
                  <a:gd name="T49" fmla="*/ 8 h 128"/>
                  <a:gd name="T50" fmla="*/ 56 w 88"/>
                  <a:gd name="T51" fmla="*/ 120 h 128"/>
                  <a:gd name="T52" fmla="*/ 24 w 88"/>
                  <a:gd name="T53" fmla="*/ 120 h 128"/>
                  <a:gd name="T54" fmla="*/ 20 w 88"/>
                  <a:gd name="T55" fmla="*/ 98 h 128"/>
                  <a:gd name="T56" fmla="*/ 40 w 88"/>
                  <a:gd name="T57" fmla="*/ 104 h 128"/>
                  <a:gd name="T58" fmla="*/ 60 w 88"/>
                  <a:gd name="T59" fmla="*/ 98 h 128"/>
                  <a:gd name="T60" fmla="*/ 56 w 88"/>
                  <a:gd name="T61" fmla="*/ 120 h 128"/>
                  <a:gd name="T62" fmla="*/ 40 w 88"/>
                  <a:gd name="T63" fmla="*/ 96 h 128"/>
                  <a:gd name="T64" fmla="*/ 8 w 88"/>
                  <a:gd name="T65" fmla="*/ 64 h 128"/>
                  <a:gd name="T66" fmla="*/ 40 w 88"/>
                  <a:gd name="T67" fmla="*/ 32 h 128"/>
                  <a:gd name="T68" fmla="*/ 72 w 88"/>
                  <a:gd name="T69" fmla="*/ 64 h 128"/>
                  <a:gd name="T70" fmla="*/ 40 w 88"/>
                  <a:gd name="T71" fmla="*/ 9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8" h="128">
                    <a:moveTo>
                      <a:pt x="80" y="56"/>
                    </a:moveTo>
                    <a:cubicBezTo>
                      <a:pt x="80" y="56"/>
                      <a:pt x="79" y="56"/>
                      <a:pt x="79" y="56"/>
                    </a:cubicBezTo>
                    <a:cubicBezTo>
                      <a:pt x="78" y="49"/>
                      <a:pt x="75" y="43"/>
                      <a:pt x="70" y="3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0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17" y="3"/>
                      <a:pt x="17" y="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4" y="44"/>
                      <a:pt x="0" y="53"/>
                      <a:pt x="0" y="64"/>
                    </a:cubicBezTo>
                    <a:cubicBezTo>
                      <a:pt x="0" y="74"/>
                      <a:pt x="4" y="84"/>
                      <a:pt x="10" y="91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5"/>
                      <a:pt x="20" y="128"/>
                      <a:pt x="24" y="128"/>
                    </a:cubicBezTo>
                    <a:cubicBezTo>
                      <a:pt x="56" y="128"/>
                      <a:pt x="56" y="128"/>
                      <a:pt x="56" y="128"/>
                    </a:cubicBezTo>
                    <a:cubicBezTo>
                      <a:pt x="60" y="128"/>
                      <a:pt x="63" y="125"/>
                      <a:pt x="64" y="121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5"/>
                      <a:pt x="78" y="79"/>
                      <a:pt x="79" y="72"/>
                    </a:cubicBezTo>
                    <a:cubicBezTo>
                      <a:pt x="79" y="72"/>
                      <a:pt x="80" y="72"/>
                      <a:pt x="80" y="72"/>
                    </a:cubicBezTo>
                    <a:cubicBezTo>
                      <a:pt x="84" y="72"/>
                      <a:pt x="88" y="68"/>
                      <a:pt x="88" y="64"/>
                    </a:cubicBezTo>
                    <a:cubicBezTo>
                      <a:pt x="88" y="60"/>
                      <a:pt x="84" y="56"/>
                      <a:pt x="80" y="56"/>
                    </a:cubicBezTo>
                    <a:close/>
                    <a:moveTo>
                      <a:pt x="24" y="8"/>
                    </a:moveTo>
                    <a:cubicBezTo>
                      <a:pt x="56" y="8"/>
                      <a:pt x="56" y="8"/>
                      <a:pt x="56" y="8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5" y="26"/>
                      <a:pt x="48" y="24"/>
                      <a:pt x="40" y="24"/>
                    </a:cubicBezTo>
                    <a:cubicBezTo>
                      <a:pt x="33" y="24"/>
                      <a:pt x="26" y="26"/>
                      <a:pt x="20" y="30"/>
                    </a:cubicBezTo>
                    <a:lnTo>
                      <a:pt x="24" y="8"/>
                    </a:lnTo>
                    <a:close/>
                    <a:moveTo>
                      <a:pt x="56" y="120"/>
                    </a:moveTo>
                    <a:cubicBezTo>
                      <a:pt x="24" y="120"/>
                      <a:pt x="24" y="120"/>
                      <a:pt x="24" y="120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6" y="102"/>
                      <a:pt x="33" y="104"/>
                      <a:pt x="40" y="104"/>
                    </a:cubicBezTo>
                    <a:cubicBezTo>
                      <a:pt x="47" y="104"/>
                      <a:pt x="54" y="102"/>
                      <a:pt x="60" y="98"/>
                    </a:cubicBezTo>
                    <a:lnTo>
                      <a:pt x="56" y="120"/>
                    </a:lnTo>
                    <a:close/>
                    <a:moveTo>
                      <a:pt x="40" y="96"/>
                    </a:moveTo>
                    <a:cubicBezTo>
                      <a:pt x="22" y="96"/>
                      <a:pt x="8" y="82"/>
                      <a:pt x="8" y="64"/>
                    </a:cubicBezTo>
                    <a:cubicBezTo>
                      <a:pt x="8" y="46"/>
                      <a:pt x="22" y="32"/>
                      <a:pt x="40" y="32"/>
                    </a:cubicBezTo>
                    <a:cubicBezTo>
                      <a:pt x="58" y="32"/>
                      <a:pt x="72" y="46"/>
                      <a:pt x="72" y="64"/>
                    </a:cubicBezTo>
                    <a:cubicBezTo>
                      <a:pt x="72" y="82"/>
                      <a:pt x="58" y="96"/>
                      <a:pt x="4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69"/>
              <p:cNvSpPr/>
              <p:nvPr/>
            </p:nvSpPr>
            <p:spPr bwMode="auto">
              <a:xfrm>
                <a:off x="5023591" y="3679634"/>
                <a:ext cx="75252" cy="75252"/>
              </a:xfrm>
              <a:custGeom>
                <a:avLst/>
                <a:gdLst>
                  <a:gd name="T0" fmla="*/ 24 w 24"/>
                  <a:gd name="T1" fmla="*/ 0 h 24"/>
                  <a:gd name="T2" fmla="*/ 22 w 24"/>
                  <a:gd name="T3" fmla="*/ 0 h 24"/>
                  <a:gd name="T4" fmla="*/ 1 w 24"/>
                  <a:gd name="T5" fmla="*/ 17 h 24"/>
                  <a:gd name="T6" fmla="*/ 0 w 24"/>
                  <a:gd name="T7" fmla="*/ 20 h 24"/>
                  <a:gd name="T8" fmla="*/ 1 w 24"/>
                  <a:gd name="T9" fmla="*/ 23 h 24"/>
                  <a:gd name="T10" fmla="*/ 4 w 24"/>
                  <a:gd name="T11" fmla="*/ 24 h 24"/>
                  <a:gd name="T12" fmla="*/ 7 w 24"/>
                  <a:gd name="T13" fmla="*/ 23 h 24"/>
                  <a:gd name="T14" fmla="*/ 14 w 24"/>
                  <a:gd name="T15" fmla="*/ 14 h 24"/>
                  <a:gd name="T16" fmla="*/ 24 w 24"/>
                  <a:gd name="T17" fmla="*/ 2 h 24"/>
                  <a:gd name="T18" fmla="*/ 24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2" y="24"/>
                      <a:pt x="3" y="24"/>
                      <a:pt x="4" y="24"/>
                    </a:cubicBezTo>
                    <a:cubicBezTo>
                      <a:pt x="5" y="24"/>
                      <a:pt x="6" y="24"/>
                      <a:pt x="7" y="2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4" y="1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0750" name="TextBox 13"/>
            <p:cNvSpPr txBox="1"/>
            <p:nvPr/>
          </p:nvSpPr>
          <p:spPr>
            <a:xfrm>
              <a:off x="5169551" y="1729907"/>
              <a:ext cx="1986710" cy="7372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en-US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Monthly Sales → Peak in October, lowest in April</a:t>
              </a:r>
              <a:endParaRPr lang="en-US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0733" name="组合 34"/>
          <p:cNvGrpSpPr/>
          <p:nvPr/>
        </p:nvGrpSpPr>
        <p:grpSpPr>
          <a:xfrm>
            <a:off x="4659313" y="4727517"/>
            <a:ext cx="2378075" cy="953135"/>
            <a:chOff x="4672131" y="4955524"/>
            <a:chExt cx="2378719" cy="953571"/>
          </a:xfrm>
        </p:grpSpPr>
        <p:grpSp>
          <p:nvGrpSpPr>
            <p:cNvPr id="36" name="Group 41"/>
            <p:cNvGrpSpPr/>
            <p:nvPr/>
          </p:nvGrpSpPr>
          <p:grpSpPr>
            <a:xfrm>
              <a:off x="4672131" y="4955606"/>
              <a:ext cx="349856" cy="400024"/>
              <a:chOff x="3262431" y="4342379"/>
              <a:chExt cx="349856" cy="400024"/>
            </a:xfrm>
            <a:solidFill>
              <a:schemeClr val="accent2"/>
            </a:solidFill>
          </p:grpSpPr>
          <p:sp>
            <p:nvSpPr>
              <p:cNvPr id="39" name="Freeform 49"/>
              <p:cNvSpPr>
                <a:spLocks noEditPoints="1"/>
              </p:cNvSpPr>
              <p:nvPr/>
            </p:nvSpPr>
            <p:spPr bwMode="auto">
              <a:xfrm>
                <a:off x="3262431" y="4342379"/>
                <a:ext cx="349856" cy="400024"/>
              </a:xfrm>
              <a:custGeom>
                <a:avLst/>
                <a:gdLst>
                  <a:gd name="T0" fmla="*/ 56 w 112"/>
                  <a:gd name="T1" fmla="*/ 0 h 128"/>
                  <a:gd name="T2" fmla="*/ 0 w 112"/>
                  <a:gd name="T3" fmla="*/ 26 h 128"/>
                  <a:gd name="T4" fmla="*/ 0 w 112"/>
                  <a:gd name="T5" fmla="*/ 102 h 128"/>
                  <a:gd name="T6" fmla="*/ 56 w 112"/>
                  <a:gd name="T7" fmla="*/ 128 h 128"/>
                  <a:gd name="T8" fmla="*/ 112 w 112"/>
                  <a:gd name="T9" fmla="*/ 102 h 128"/>
                  <a:gd name="T10" fmla="*/ 112 w 112"/>
                  <a:gd name="T11" fmla="*/ 26 h 128"/>
                  <a:gd name="T12" fmla="*/ 56 w 112"/>
                  <a:gd name="T13" fmla="*/ 0 h 128"/>
                  <a:gd name="T14" fmla="*/ 104 w 112"/>
                  <a:gd name="T15" fmla="*/ 102 h 128"/>
                  <a:gd name="T16" fmla="*/ 56 w 112"/>
                  <a:gd name="T17" fmla="*/ 120 h 128"/>
                  <a:gd name="T18" fmla="*/ 8 w 112"/>
                  <a:gd name="T19" fmla="*/ 102 h 128"/>
                  <a:gd name="T20" fmla="*/ 8 w 112"/>
                  <a:gd name="T21" fmla="*/ 87 h 128"/>
                  <a:gd name="T22" fmla="*/ 56 w 112"/>
                  <a:gd name="T23" fmla="*/ 100 h 128"/>
                  <a:gd name="T24" fmla="*/ 104 w 112"/>
                  <a:gd name="T25" fmla="*/ 87 h 128"/>
                  <a:gd name="T26" fmla="*/ 104 w 112"/>
                  <a:gd name="T27" fmla="*/ 102 h 128"/>
                  <a:gd name="T28" fmla="*/ 104 w 112"/>
                  <a:gd name="T29" fmla="*/ 78 h 128"/>
                  <a:gd name="T30" fmla="*/ 104 w 112"/>
                  <a:gd name="T31" fmla="*/ 78 h 128"/>
                  <a:gd name="T32" fmla="*/ 104 w 112"/>
                  <a:gd name="T33" fmla="*/ 78 h 128"/>
                  <a:gd name="T34" fmla="*/ 56 w 112"/>
                  <a:gd name="T35" fmla="*/ 96 h 128"/>
                  <a:gd name="T36" fmla="*/ 8 w 112"/>
                  <a:gd name="T37" fmla="*/ 78 h 128"/>
                  <a:gd name="T38" fmla="*/ 8 w 112"/>
                  <a:gd name="T39" fmla="*/ 78 h 128"/>
                  <a:gd name="T40" fmla="*/ 8 w 112"/>
                  <a:gd name="T41" fmla="*/ 78 h 128"/>
                  <a:gd name="T42" fmla="*/ 8 w 112"/>
                  <a:gd name="T43" fmla="*/ 63 h 128"/>
                  <a:gd name="T44" fmla="*/ 56 w 112"/>
                  <a:gd name="T45" fmla="*/ 76 h 128"/>
                  <a:gd name="T46" fmla="*/ 104 w 112"/>
                  <a:gd name="T47" fmla="*/ 63 h 128"/>
                  <a:gd name="T48" fmla="*/ 104 w 112"/>
                  <a:gd name="T49" fmla="*/ 78 h 128"/>
                  <a:gd name="T50" fmla="*/ 104 w 112"/>
                  <a:gd name="T51" fmla="*/ 54 h 128"/>
                  <a:gd name="T52" fmla="*/ 104 w 112"/>
                  <a:gd name="T53" fmla="*/ 54 h 128"/>
                  <a:gd name="T54" fmla="*/ 104 w 112"/>
                  <a:gd name="T55" fmla="*/ 54 h 128"/>
                  <a:gd name="T56" fmla="*/ 56 w 112"/>
                  <a:gd name="T57" fmla="*/ 72 h 128"/>
                  <a:gd name="T58" fmla="*/ 8 w 112"/>
                  <a:gd name="T59" fmla="*/ 54 h 128"/>
                  <a:gd name="T60" fmla="*/ 8 w 112"/>
                  <a:gd name="T61" fmla="*/ 54 h 128"/>
                  <a:gd name="T62" fmla="*/ 8 w 112"/>
                  <a:gd name="T63" fmla="*/ 54 h 128"/>
                  <a:gd name="T64" fmla="*/ 8 w 112"/>
                  <a:gd name="T65" fmla="*/ 40 h 128"/>
                  <a:gd name="T66" fmla="*/ 56 w 112"/>
                  <a:gd name="T67" fmla="*/ 52 h 128"/>
                  <a:gd name="T68" fmla="*/ 104 w 112"/>
                  <a:gd name="T69" fmla="*/ 40 h 128"/>
                  <a:gd name="T70" fmla="*/ 104 w 112"/>
                  <a:gd name="T71" fmla="*/ 54 h 128"/>
                  <a:gd name="T72" fmla="*/ 56 w 112"/>
                  <a:gd name="T73" fmla="*/ 44 h 128"/>
                  <a:gd name="T74" fmla="*/ 8 w 112"/>
                  <a:gd name="T75" fmla="*/ 26 h 128"/>
                  <a:gd name="T76" fmla="*/ 56 w 112"/>
                  <a:gd name="T77" fmla="*/ 8 h 128"/>
                  <a:gd name="T78" fmla="*/ 104 w 112"/>
                  <a:gd name="T79" fmla="*/ 26 h 128"/>
                  <a:gd name="T80" fmla="*/ 56 w 112"/>
                  <a:gd name="T81" fmla="*/ 4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" h="128">
                    <a:moveTo>
                      <a:pt x="56" y="0"/>
                    </a:moveTo>
                    <a:cubicBezTo>
                      <a:pt x="29" y="0"/>
                      <a:pt x="0" y="8"/>
                      <a:pt x="0" y="26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20"/>
                      <a:pt x="29" y="128"/>
                      <a:pt x="56" y="128"/>
                    </a:cubicBezTo>
                    <a:cubicBezTo>
                      <a:pt x="83" y="128"/>
                      <a:pt x="112" y="120"/>
                      <a:pt x="112" y="102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8"/>
                      <a:pt x="83" y="0"/>
                      <a:pt x="56" y="0"/>
                    </a:cubicBezTo>
                    <a:close/>
                    <a:moveTo>
                      <a:pt x="104" y="102"/>
                    </a:moveTo>
                    <a:cubicBezTo>
                      <a:pt x="104" y="112"/>
                      <a:pt x="83" y="120"/>
                      <a:pt x="56" y="120"/>
                    </a:cubicBezTo>
                    <a:cubicBezTo>
                      <a:pt x="29" y="120"/>
                      <a:pt x="8" y="112"/>
                      <a:pt x="8" y="102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6" y="96"/>
                      <a:pt x="36" y="100"/>
                      <a:pt x="56" y="100"/>
                    </a:cubicBezTo>
                    <a:cubicBezTo>
                      <a:pt x="76" y="100"/>
                      <a:pt x="96" y="96"/>
                      <a:pt x="104" y="87"/>
                    </a:cubicBezTo>
                    <a:lnTo>
                      <a:pt x="104" y="102"/>
                    </a:lnTo>
                    <a:close/>
                    <a:moveTo>
                      <a:pt x="104" y="78"/>
                    </a:move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88"/>
                      <a:pt x="83" y="96"/>
                      <a:pt x="56" y="96"/>
                    </a:cubicBezTo>
                    <a:cubicBezTo>
                      <a:pt x="29" y="96"/>
                      <a:pt x="8" y="8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6" y="72"/>
                      <a:pt x="36" y="76"/>
                      <a:pt x="56" y="76"/>
                    </a:cubicBezTo>
                    <a:cubicBezTo>
                      <a:pt x="76" y="76"/>
                      <a:pt x="96" y="72"/>
                      <a:pt x="104" y="63"/>
                    </a:cubicBezTo>
                    <a:lnTo>
                      <a:pt x="104" y="78"/>
                    </a:lnTo>
                    <a:close/>
                    <a:moveTo>
                      <a:pt x="104" y="54"/>
                    </a:move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64"/>
                      <a:pt x="83" y="72"/>
                      <a:pt x="56" y="72"/>
                    </a:cubicBezTo>
                    <a:cubicBezTo>
                      <a:pt x="29" y="72"/>
                      <a:pt x="8" y="6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8" y="48"/>
                      <a:pt x="38" y="52"/>
                      <a:pt x="56" y="52"/>
                    </a:cubicBezTo>
                    <a:cubicBezTo>
                      <a:pt x="74" y="52"/>
                      <a:pt x="94" y="48"/>
                      <a:pt x="104" y="40"/>
                    </a:cubicBezTo>
                    <a:lnTo>
                      <a:pt x="104" y="54"/>
                    </a:lnTo>
                    <a:close/>
                    <a:moveTo>
                      <a:pt x="56" y="44"/>
                    </a:moveTo>
                    <a:cubicBezTo>
                      <a:pt x="29" y="44"/>
                      <a:pt x="8" y="36"/>
                      <a:pt x="8" y="26"/>
                    </a:cubicBezTo>
                    <a:cubicBezTo>
                      <a:pt x="8" y="16"/>
                      <a:pt x="29" y="8"/>
                      <a:pt x="56" y="8"/>
                    </a:cubicBezTo>
                    <a:cubicBezTo>
                      <a:pt x="83" y="8"/>
                      <a:pt x="104" y="16"/>
                      <a:pt x="104" y="26"/>
                    </a:cubicBezTo>
                    <a:cubicBezTo>
                      <a:pt x="104" y="36"/>
                      <a:pt x="83" y="44"/>
                      <a:pt x="56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Oval 50"/>
              <p:cNvSpPr>
                <a:spLocks noChangeArrowheads="1"/>
              </p:cNvSpPr>
              <p:nvPr/>
            </p:nvSpPr>
            <p:spPr bwMode="auto">
              <a:xfrm>
                <a:off x="3537035" y="4655268"/>
                <a:ext cx="25084" cy="2376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Oval 51"/>
              <p:cNvSpPr>
                <a:spLocks noChangeArrowheads="1"/>
              </p:cNvSpPr>
              <p:nvPr/>
            </p:nvSpPr>
            <p:spPr bwMode="auto">
              <a:xfrm>
                <a:off x="3537035" y="4580017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Oval 52"/>
              <p:cNvSpPr>
                <a:spLocks noChangeArrowheads="1"/>
              </p:cNvSpPr>
              <p:nvPr/>
            </p:nvSpPr>
            <p:spPr bwMode="auto">
              <a:xfrm>
                <a:off x="3537035" y="4504764"/>
                <a:ext cx="25084" cy="2508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0747" name="TextBox 13"/>
            <p:cNvSpPr txBox="1"/>
            <p:nvPr/>
          </p:nvSpPr>
          <p:spPr>
            <a:xfrm>
              <a:off x="5064140" y="4955524"/>
              <a:ext cx="1986710" cy="95357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en-US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Top Customers → Misha Chawla &amp; Neysa Rege most profitable</a:t>
              </a:r>
              <a:endParaRPr lang="en-US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0734" name="组合 42"/>
          <p:cNvGrpSpPr/>
          <p:nvPr/>
        </p:nvGrpSpPr>
        <p:grpSpPr>
          <a:xfrm>
            <a:off x="9155113" y="1853042"/>
            <a:ext cx="2571750" cy="855175"/>
            <a:chOff x="9168300" y="2082063"/>
            <a:chExt cx="2572008" cy="855566"/>
          </a:xfrm>
        </p:grpSpPr>
        <p:grpSp>
          <p:nvGrpSpPr>
            <p:cNvPr id="44" name="Group 46"/>
            <p:cNvGrpSpPr/>
            <p:nvPr/>
          </p:nvGrpSpPr>
          <p:grpSpPr>
            <a:xfrm>
              <a:off x="9168300" y="2082063"/>
              <a:ext cx="559900" cy="554394"/>
              <a:chOff x="2437300" y="5142426"/>
              <a:chExt cx="402664" cy="398704"/>
            </a:xfrm>
            <a:solidFill>
              <a:schemeClr val="accent4"/>
            </a:solidFill>
          </p:grpSpPr>
          <p:sp>
            <p:nvSpPr>
              <p:cNvPr id="47" name="Freeform 34"/>
              <p:cNvSpPr>
                <a:spLocks noEditPoints="1"/>
              </p:cNvSpPr>
              <p:nvPr/>
            </p:nvSpPr>
            <p:spPr bwMode="auto">
              <a:xfrm>
                <a:off x="2437300" y="5291610"/>
                <a:ext cx="402664" cy="249520"/>
              </a:xfrm>
              <a:custGeom>
                <a:avLst/>
                <a:gdLst>
                  <a:gd name="T0" fmla="*/ 107 w 129"/>
                  <a:gd name="T1" fmla="*/ 36 h 80"/>
                  <a:gd name="T2" fmla="*/ 126 w 129"/>
                  <a:gd name="T3" fmla="*/ 24 h 80"/>
                  <a:gd name="T4" fmla="*/ 122 w 129"/>
                  <a:gd name="T5" fmla="*/ 16 h 80"/>
                  <a:gd name="T6" fmla="*/ 64 w 129"/>
                  <a:gd name="T7" fmla="*/ 0 h 80"/>
                  <a:gd name="T8" fmla="*/ 10 w 129"/>
                  <a:gd name="T9" fmla="*/ 36 h 80"/>
                  <a:gd name="T10" fmla="*/ 2 w 129"/>
                  <a:gd name="T11" fmla="*/ 51 h 80"/>
                  <a:gd name="T12" fmla="*/ 16 w 129"/>
                  <a:gd name="T13" fmla="*/ 70 h 80"/>
                  <a:gd name="T14" fmla="*/ 102 w 129"/>
                  <a:gd name="T15" fmla="*/ 80 h 80"/>
                  <a:gd name="T16" fmla="*/ 112 w 129"/>
                  <a:gd name="T17" fmla="*/ 67 h 80"/>
                  <a:gd name="T18" fmla="*/ 128 w 129"/>
                  <a:gd name="T19" fmla="*/ 46 h 80"/>
                  <a:gd name="T20" fmla="*/ 103 w 129"/>
                  <a:gd name="T21" fmla="*/ 36 h 80"/>
                  <a:gd name="T22" fmla="*/ 103 w 129"/>
                  <a:gd name="T23" fmla="*/ 35 h 80"/>
                  <a:gd name="T24" fmla="*/ 64 w 129"/>
                  <a:gd name="T25" fmla="*/ 4 h 80"/>
                  <a:gd name="T26" fmla="*/ 97 w 129"/>
                  <a:gd name="T27" fmla="*/ 29 h 80"/>
                  <a:gd name="T28" fmla="*/ 29 w 129"/>
                  <a:gd name="T29" fmla="*/ 36 h 80"/>
                  <a:gd name="T30" fmla="*/ 64 w 129"/>
                  <a:gd name="T31" fmla="*/ 4 h 80"/>
                  <a:gd name="T32" fmla="*/ 64 w 129"/>
                  <a:gd name="T33" fmla="*/ 24 h 80"/>
                  <a:gd name="T34" fmla="*/ 41 w 129"/>
                  <a:gd name="T35" fmla="*/ 36 h 80"/>
                  <a:gd name="T36" fmla="*/ 86 w 129"/>
                  <a:gd name="T37" fmla="*/ 35 h 80"/>
                  <a:gd name="T38" fmla="*/ 82 w 129"/>
                  <a:gd name="T39" fmla="*/ 36 h 80"/>
                  <a:gd name="T40" fmla="*/ 55 w 129"/>
                  <a:gd name="T41" fmla="*/ 36 h 80"/>
                  <a:gd name="T42" fmla="*/ 64 w 129"/>
                  <a:gd name="T43" fmla="*/ 28 h 80"/>
                  <a:gd name="T44" fmla="*/ 73 w 129"/>
                  <a:gd name="T45" fmla="*/ 36 h 80"/>
                  <a:gd name="T46" fmla="*/ 64 w 129"/>
                  <a:gd name="T47" fmla="*/ 16 h 80"/>
                  <a:gd name="T48" fmla="*/ 33 w 129"/>
                  <a:gd name="T49" fmla="*/ 36 h 80"/>
                  <a:gd name="T50" fmla="*/ 93 w 129"/>
                  <a:gd name="T51" fmla="*/ 31 h 80"/>
                  <a:gd name="T52" fmla="*/ 64 w 129"/>
                  <a:gd name="T53" fmla="*/ 16 h 80"/>
                  <a:gd name="T54" fmla="*/ 104 w 129"/>
                  <a:gd name="T55" fmla="*/ 70 h 80"/>
                  <a:gd name="T56" fmla="*/ 26 w 129"/>
                  <a:gd name="T57" fmla="*/ 72 h 80"/>
                  <a:gd name="T58" fmla="*/ 24 w 129"/>
                  <a:gd name="T59" fmla="*/ 64 h 80"/>
                  <a:gd name="T60" fmla="*/ 10 w 129"/>
                  <a:gd name="T61" fmla="*/ 44 h 80"/>
                  <a:gd name="T62" fmla="*/ 24 w 129"/>
                  <a:gd name="T63" fmla="*/ 44 h 80"/>
                  <a:gd name="T64" fmla="*/ 32 w 129"/>
                  <a:gd name="T65" fmla="*/ 44 h 80"/>
                  <a:gd name="T66" fmla="*/ 40 w 129"/>
                  <a:gd name="T67" fmla="*/ 44 h 80"/>
                  <a:gd name="T68" fmla="*/ 48 w 129"/>
                  <a:gd name="T69" fmla="*/ 44 h 80"/>
                  <a:gd name="T70" fmla="*/ 76 w 129"/>
                  <a:gd name="T71" fmla="*/ 44 h 80"/>
                  <a:gd name="T72" fmla="*/ 84 w 129"/>
                  <a:gd name="T73" fmla="*/ 44 h 80"/>
                  <a:gd name="T74" fmla="*/ 92 w 129"/>
                  <a:gd name="T75" fmla="*/ 44 h 80"/>
                  <a:gd name="T76" fmla="*/ 100 w 129"/>
                  <a:gd name="T77" fmla="*/ 44 h 80"/>
                  <a:gd name="T78" fmla="*/ 108 w 129"/>
                  <a:gd name="T79" fmla="*/ 44 h 80"/>
                  <a:gd name="T80" fmla="*/ 120 w 129"/>
                  <a:gd name="T81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9" h="80">
                    <a:moveTo>
                      <a:pt x="118" y="36"/>
                    </a:moveTo>
                    <a:cubicBezTo>
                      <a:pt x="107" y="36"/>
                      <a:pt x="107" y="36"/>
                      <a:pt x="107" y="36"/>
                    </a:cubicBezTo>
                    <a:cubicBezTo>
                      <a:pt x="107" y="35"/>
                      <a:pt x="107" y="34"/>
                      <a:pt x="107" y="33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8" y="23"/>
                      <a:pt x="129" y="20"/>
                      <a:pt x="128" y="18"/>
                    </a:cubicBezTo>
                    <a:cubicBezTo>
                      <a:pt x="127" y="16"/>
                      <a:pt x="124" y="15"/>
                      <a:pt x="122" y="16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97" y="11"/>
                      <a:pt x="82" y="0"/>
                      <a:pt x="64" y="0"/>
                    </a:cubicBezTo>
                    <a:cubicBezTo>
                      <a:pt x="42" y="0"/>
                      <a:pt x="25" y="16"/>
                      <a:pt x="21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4" y="36"/>
                      <a:pt x="0" y="40"/>
                      <a:pt x="0" y="46"/>
                    </a:cubicBezTo>
                    <a:cubicBezTo>
                      <a:pt x="0" y="48"/>
                      <a:pt x="1" y="50"/>
                      <a:pt x="2" y="51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6"/>
                      <a:pt x="20" y="80"/>
                      <a:pt x="26" y="80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8" y="80"/>
                      <a:pt x="112" y="76"/>
                      <a:pt x="112" y="70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26" y="51"/>
                      <a:pt x="126" y="51"/>
                      <a:pt x="126" y="51"/>
                    </a:cubicBezTo>
                    <a:cubicBezTo>
                      <a:pt x="127" y="50"/>
                      <a:pt x="128" y="48"/>
                      <a:pt x="128" y="46"/>
                    </a:cubicBezTo>
                    <a:cubicBezTo>
                      <a:pt x="128" y="40"/>
                      <a:pt x="124" y="36"/>
                      <a:pt x="118" y="36"/>
                    </a:cubicBezTo>
                    <a:close/>
                    <a:moveTo>
                      <a:pt x="103" y="36"/>
                    </a:moveTo>
                    <a:cubicBezTo>
                      <a:pt x="101" y="36"/>
                      <a:pt x="101" y="36"/>
                      <a:pt x="101" y="36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3" y="35"/>
                      <a:pt x="103" y="36"/>
                      <a:pt x="103" y="36"/>
                    </a:cubicBezTo>
                    <a:close/>
                    <a:moveTo>
                      <a:pt x="64" y="4"/>
                    </a:moveTo>
                    <a:cubicBezTo>
                      <a:pt x="80" y="4"/>
                      <a:pt x="94" y="14"/>
                      <a:pt x="100" y="27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1" y="17"/>
                      <a:pt x="79" y="8"/>
                      <a:pt x="64" y="8"/>
                    </a:cubicBezTo>
                    <a:cubicBezTo>
                      <a:pt x="47" y="8"/>
                      <a:pt x="33" y="20"/>
                      <a:pt x="29" y="36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9" y="18"/>
                      <a:pt x="45" y="4"/>
                      <a:pt x="64" y="4"/>
                    </a:cubicBezTo>
                    <a:close/>
                    <a:moveTo>
                      <a:pt x="82" y="36"/>
                    </a:moveTo>
                    <a:cubicBezTo>
                      <a:pt x="79" y="29"/>
                      <a:pt x="72" y="24"/>
                      <a:pt x="64" y="24"/>
                    </a:cubicBezTo>
                    <a:cubicBezTo>
                      <a:pt x="56" y="24"/>
                      <a:pt x="49" y="29"/>
                      <a:pt x="46" y="36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45" y="27"/>
                      <a:pt x="54" y="20"/>
                      <a:pt x="64" y="20"/>
                    </a:cubicBezTo>
                    <a:cubicBezTo>
                      <a:pt x="74" y="20"/>
                      <a:pt x="82" y="26"/>
                      <a:pt x="86" y="35"/>
                    </a:cubicBezTo>
                    <a:cubicBezTo>
                      <a:pt x="83" y="36"/>
                      <a:pt x="83" y="36"/>
                      <a:pt x="83" y="36"/>
                    </a:cubicBezTo>
                    <a:lnTo>
                      <a:pt x="82" y="36"/>
                    </a:lnTo>
                    <a:close/>
                    <a:moveTo>
                      <a:pt x="64" y="32"/>
                    </a:moveTo>
                    <a:cubicBezTo>
                      <a:pt x="60" y="32"/>
                      <a:pt x="57" y="34"/>
                      <a:pt x="55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3" y="31"/>
                      <a:pt x="58" y="28"/>
                      <a:pt x="64" y="28"/>
                    </a:cubicBezTo>
                    <a:cubicBezTo>
                      <a:pt x="70" y="28"/>
                      <a:pt x="75" y="31"/>
                      <a:pt x="78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1" y="34"/>
                      <a:pt x="68" y="32"/>
                      <a:pt x="64" y="32"/>
                    </a:cubicBezTo>
                    <a:close/>
                    <a:moveTo>
                      <a:pt x="64" y="16"/>
                    </a:moveTo>
                    <a:cubicBezTo>
                      <a:pt x="51" y="16"/>
                      <a:pt x="41" y="24"/>
                      <a:pt x="37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7" y="22"/>
                      <a:pt x="49" y="12"/>
                      <a:pt x="64" y="12"/>
                    </a:cubicBezTo>
                    <a:cubicBezTo>
                      <a:pt x="77" y="12"/>
                      <a:pt x="88" y="20"/>
                      <a:pt x="93" y="3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85" y="23"/>
                      <a:pt x="75" y="16"/>
                      <a:pt x="64" y="16"/>
                    </a:cubicBezTo>
                    <a:close/>
                    <a:moveTo>
                      <a:pt x="104" y="64"/>
                    </a:moveTo>
                    <a:cubicBezTo>
                      <a:pt x="104" y="70"/>
                      <a:pt x="104" y="70"/>
                      <a:pt x="104" y="70"/>
                    </a:cubicBezTo>
                    <a:cubicBezTo>
                      <a:pt x="104" y="71"/>
                      <a:pt x="103" y="72"/>
                      <a:pt x="102" y="72"/>
                    </a:cubicBezTo>
                    <a:cubicBezTo>
                      <a:pt x="26" y="72"/>
                      <a:pt x="26" y="72"/>
                      <a:pt x="26" y="72"/>
                    </a:cubicBezTo>
                    <a:cubicBezTo>
                      <a:pt x="25" y="72"/>
                      <a:pt x="24" y="71"/>
                      <a:pt x="24" y="7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5"/>
                      <a:pt x="9" y="44"/>
                      <a:pt x="10" y="44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4" y="44"/>
                      <a:pt x="24" y="44"/>
                      <a:pt x="24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18" y="44"/>
                      <a:pt x="118" y="44"/>
                      <a:pt x="118" y="44"/>
                    </a:cubicBezTo>
                    <a:cubicBezTo>
                      <a:pt x="119" y="44"/>
                      <a:pt x="120" y="45"/>
                      <a:pt x="120" y="46"/>
                    </a:cubicBezTo>
                    <a:lnTo>
                      <a:pt x="104" y="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8" name="Freeform 35"/>
              <p:cNvSpPr/>
              <p:nvPr/>
            </p:nvSpPr>
            <p:spPr bwMode="auto">
              <a:xfrm>
                <a:off x="2531035" y="5197875"/>
                <a:ext cx="34325" cy="93735"/>
              </a:xfrm>
              <a:custGeom>
                <a:avLst/>
                <a:gdLst>
                  <a:gd name="T0" fmla="*/ 2 w 11"/>
                  <a:gd name="T1" fmla="*/ 29 h 30"/>
                  <a:gd name="T2" fmla="*/ 2 w 11"/>
                  <a:gd name="T3" fmla="*/ 29 h 30"/>
                  <a:gd name="T4" fmla="*/ 2 w 11"/>
                  <a:gd name="T5" fmla="*/ 29 h 30"/>
                  <a:gd name="T6" fmla="*/ 4 w 11"/>
                  <a:gd name="T7" fmla="*/ 30 h 30"/>
                  <a:gd name="T8" fmla="*/ 6 w 11"/>
                  <a:gd name="T9" fmla="*/ 28 h 30"/>
                  <a:gd name="T10" fmla="*/ 6 w 11"/>
                  <a:gd name="T11" fmla="*/ 27 h 30"/>
                  <a:gd name="T12" fmla="*/ 6 w 11"/>
                  <a:gd name="T13" fmla="*/ 27 h 30"/>
                  <a:gd name="T14" fmla="*/ 7 w 11"/>
                  <a:gd name="T15" fmla="*/ 16 h 30"/>
                  <a:gd name="T16" fmla="*/ 9 w 11"/>
                  <a:gd name="T17" fmla="*/ 1 h 30"/>
                  <a:gd name="T18" fmla="*/ 7 w 11"/>
                  <a:gd name="T19" fmla="*/ 0 h 30"/>
                  <a:gd name="T20" fmla="*/ 5 w 11"/>
                  <a:gd name="T21" fmla="*/ 2 h 30"/>
                  <a:gd name="T22" fmla="*/ 5 w 11"/>
                  <a:gd name="T23" fmla="*/ 3 h 30"/>
                  <a:gd name="T24" fmla="*/ 5 w 11"/>
                  <a:gd name="T25" fmla="*/ 3 h 30"/>
                  <a:gd name="T26" fmla="*/ 5 w 11"/>
                  <a:gd name="T27" fmla="*/ 3 h 30"/>
                  <a:gd name="T28" fmla="*/ 5 w 11"/>
                  <a:gd name="T29" fmla="*/ 3 h 30"/>
                  <a:gd name="T30" fmla="*/ 4 w 11"/>
                  <a:gd name="T31" fmla="*/ 14 h 30"/>
                  <a:gd name="T32" fmla="*/ 2 w 11"/>
                  <a:gd name="T33" fmla="*/ 29 h 30"/>
                  <a:gd name="T34" fmla="*/ 2 w 11"/>
                  <a:gd name="T3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30">
                    <a:moveTo>
                      <a:pt x="2" y="29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4" y="30"/>
                    </a:cubicBezTo>
                    <a:cubicBezTo>
                      <a:pt x="5" y="30"/>
                      <a:pt x="6" y="29"/>
                      <a:pt x="6" y="28"/>
                    </a:cubicBezTo>
                    <a:cubicBezTo>
                      <a:pt x="6" y="28"/>
                      <a:pt x="6" y="28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4" y="24"/>
                      <a:pt x="6" y="20"/>
                      <a:pt x="7" y="16"/>
                    </a:cubicBezTo>
                    <a:cubicBezTo>
                      <a:pt x="9" y="11"/>
                      <a:pt x="11" y="6"/>
                      <a:pt x="9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6"/>
                      <a:pt x="5" y="10"/>
                      <a:pt x="4" y="14"/>
                    </a:cubicBezTo>
                    <a:cubicBezTo>
                      <a:pt x="2" y="19"/>
                      <a:pt x="0" y="24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9" name="Freeform 36"/>
              <p:cNvSpPr/>
              <p:nvPr/>
            </p:nvSpPr>
            <p:spPr bwMode="auto">
              <a:xfrm>
                <a:off x="2680218" y="5195235"/>
                <a:ext cx="38287" cy="93735"/>
              </a:xfrm>
              <a:custGeom>
                <a:avLst/>
                <a:gdLst>
                  <a:gd name="T0" fmla="*/ 3 w 12"/>
                  <a:gd name="T1" fmla="*/ 29 h 30"/>
                  <a:gd name="T2" fmla="*/ 3 w 12"/>
                  <a:gd name="T3" fmla="*/ 29 h 30"/>
                  <a:gd name="T4" fmla="*/ 3 w 12"/>
                  <a:gd name="T5" fmla="*/ 29 h 30"/>
                  <a:gd name="T6" fmla="*/ 4 w 12"/>
                  <a:gd name="T7" fmla="*/ 30 h 30"/>
                  <a:gd name="T8" fmla="*/ 6 w 12"/>
                  <a:gd name="T9" fmla="*/ 28 h 30"/>
                  <a:gd name="T10" fmla="*/ 6 w 12"/>
                  <a:gd name="T11" fmla="*/ 28 h 30"/>
                  <a:gd name="T12" fmla="*/ 6 w 12"/>
                  <a:gd name="T13" fmla="*/ 28 h 30"/>
                  <a:gd name="T14" fmla="*/ 8 w 12"/>
                  <a:gd name="T15" fmla="*/ 16 h 30"/>
                  <a:gd name="T16" fmla="*/ 10 w 12"/>
                  <a:gd name="T17" fmla="*/ 2 h 30"/>
                  <a:gd name="T18" fmla="*/ 8 w 12"/>
                  <a:gd name="T19" fmla="*/ 0 h 30"/>
                  <a:gd name="T20" fmla="*/ 6 w 12"/>
                  <a:gd name="T21" fmla="*/ 2 h 30"/>
                  <a:gd name="T22" fmla="*/ 6 w 12"/>
                  <a:gd name="T23" fmla="*/ 3 h 30"/>
                  <a:gd name="T24" fmla="*/ 6 w 12"/>
                  <a:gd name="T25" fmla="*/ 3 h 30"/>
                  <a:gd name="T26" fmla="*/ 6 w 12"/>
                  <a:gd name="T27" fmla="*/ 3 h 30"/>
                  <a:gd name="T28" fmla="*/ 6 w 12"/>
                  <a:gd name="T29" fmla="*/ 3 h 30"/>
                  <a:gd name="T30" fmla="*/ 4 w 12"/>
                  <a:gd name="T31" fmla="*/ 15 h 30"/>
                  <a:gd name="T32" fmla="*/ 3 w 12"/>
                  <a:gd name="T33" fmla="*/ 29 h 30"/>
                  <a:gd name="T34" fmla="*/ 3 w 12"/>
                  <a:gd name="T3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" h="30">
                    <a:moveTo>
                      <a:pt x="3" y="29"/>
                    </a:moveTo>
                    <a:cubicBezTo>
                      <a:pt x="3" y="29"/>
                      <a:pt x="3" y="29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4" y="30"/>
                      <a:pt x="4" y="30"/>
                    </a:cubicBezTo>
                    <a:cubicBezTo>
                      <a:pt x="6" y="30"/>
                      <a:pt x="6" y="30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24"/>
                      <a:pt x="6" y="20"/>
                      <a:pt x="8" y="16"/>
                    </a:cubicBezTo>
                    <a:cubicBezTo>
                      <a:pt x="10" y="12"/>
                      <a:pt x="12" y="7"/>
                      <a:pt x="10" y="2"/>
                    </a:cubicBezTo>
                    <a:cubicBezTo>
                      <a:pt x="9" y="1"/>
                      <a:pt x="9" y="0"/>
                      <a:pt x="8" y="0"/>
                    </a:cubicBezTo>
                    <a:cubicBezTo>
                      <a:pt x="7" y="0"/>
                      <a:pt x="6" y="1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7"/>
                      <a:pt x="6" y="11"/>
                      <a:pt x="4" y="15"/>
                    </a:cubicBezTo>
                    <a:cubicBezTo>
                      <a:pt x="3" y="19"/>
                      <a:pt x="0" y="24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0" name="Freeform 37"/>
              <p:cNvSpPr/>
              <p:nvPr/>
            </p:nvSpPr>
            <p:spPr bwMode="auto">
              <a:xfrm>
                <a:off x="2618169" y="5142426"/>
                <a:ext cx="34325" cy="93735"/>
              </a:xfrm>
              <a:custGeom>
                <a:avLst/>
                <a:gdLst>
                  <a:gd name="T0" fmla="*/ 2 w 11"/>
                  <a:gd name="T1" fmla="*/ 29 h 30"/>
                  <a:gd name="T2" fmla="*/ 2 w 11"/>
                  <a:gd name="T3" fmla="*/ 29 h 30"/>
                  <a:gd name="T4" fmla="*/ 2 w 11"/>
                  <a:gd name="T5" fmla="*/ 29 h 30"/>
                  <a:gd name="T6" fmla="*/ 4 w 11"/>
                  <a:gd name="T7" fmla="*/ 30 h 30"/>
                  <a:gd name="T8" fmla="*/ 6 w 11"/>
                  <a:gd name="T9" fmla="*/ 28 h 30"/>
                  <a:gd name="T10" fmla="*/ 6 w 11"/>
                  <a:gd name="T11" fmla="*/ 28 h 30"/>
                  <a:gd name="T12" fmla="*/ 6 w 11"/>
                  <a:gd name="T13" fmla="*/ 28 h 30"/>
                  <a:gd name="T14" fmla="*/ 8 w 11"/>
                  <a:gd name="T15" fmla="*/ 16 h 30"/>
                  <a:gd name="T16" fmla="*/ 9 w 11"/>
                  <a:gd name="T17" fmla="*/ 1 h 30"/>
                  <a:gd name="T18" fmla="*/ 7 w 11"/>
                  <a:gd name="T19" fmla="*/ 0 h 30"/>
                  <a:gd name="T20" fmla="*/ 5 w 11"/>
                  <a:gd name="T21" fmla="*/ 2 h 30"/>
                  <a:gd name="T22" fmla="*/ 6 w 11"/>
                  <a:gd name="T23" fmla="*/ 3 h 30"/>
                  <a:gd name="T24" fmla="*/ 6 w 11"/>
                  <a:gd name="T25" fmla="*/ 3 h 30"/>
                  <a:gd name="T26" fmla="*/ 6 w 11"/>
                  <a:gd name="T27" fmla="*/ 3 h 30"/>
                  <a:gd name="T28" fmla="*/ 6 w 11"/>
                  <a:gd name="T29" fmla="*/ 3 h 30"/>
                  <a:gd name="T30" fmla="*/ 4 w 11"/>
                  <a:gd name="T31" fmla="*/ 14 h 30"/>
                  <a:gd name="T32" fmla="*/ 2 w 11"/>
                  <a:gd name="T33" fmla="*/ 29 h 30"/>
                  <a:gd name="T34" fmla="*/ 2 w 11"/>
                  <a:gd name="T35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30">
                    <a:moveTo>
                      <a:pt x="2" y="29"/>
                    </a:moveTo>
                    <a:cubicBezTo>
                      <a:pt x="2" y="29"/>
                      <a:pt x="2" y="29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4" y="30"/>
                    </a:cubicBezTo>
                    <a:cubicBezTo>
                      <a:pt x="5" y="30"/>
                      <a:pt x="6" y="29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4" y="24"/>
                      <a:pt x="6" y="20"/>
                      <a:pt x="8" y="16"/>
                    </a:cubicBezTo>
                    <a:cubicBezTo>
                      <a:pt x="9" y="11"/>
                      <a:pt x="11" y="6"/>
                      <a:pt x="9" y="1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5" y="2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7"/>
                      <a:pt x="6" y="10"/>
                      <a:pt x="4" y="14"/>
                    </a:cubicBezTo>
                    <a:cubicBezTo>
                      <a:pt x="2" y="19"/>
                      <a:pt x="0" y="24"/>
                      <a:pt x="2" y="29"/>
                    </a:cubicBezTo>
                    <a:cubicBezTo>
                      <a:pt x="2" y="29"/>
                      <a:pt x="2" y="29"/>
                      <a:pt x="2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0744" name="TextBox 13"/>
            <p:cNvSpPr txBox="1"/>
            <p:nvPr/>
          </p:nvSpPr>
          <p:spPr>
            <a:xfrm>
              <a:off x="9753598" y="2200057"/>
              <a:ext cx="1986710" cy="737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en-US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Sales by State → Delhi &amp; West Bengal dominate</a:t>
              </a:r>
              <a:endParaRPr lang="en-US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0735" name="组合 50"/>
          <p:cNvGrpSpPr/>
          <p:nvPr/>
        </p:nvGrpSpPr>
        <p:grpSpPr>
          <a:xfrm>
            <a:off x="9228138" y="4702118"/>
            <a:ext cx="2393950" cy="737235"/>
            <a:chOff x="9240539" y="4930113"/>
            <a:chExt cx="2393570" cy="737572"/>
          </a:xfrm>
        </p:grpSpPr>
        <p:grpSp>
          <p:nvGrpSpPr>
            <p:cNvPr id="52" name="Group 26"/>
            <p:cNvGrpSpPr/>
            <p:nvPr/>
          </p:nvGrpSpPr>
          <p:grpSpPr>
            <a:xfrm>
              <a:off x="9240539" y="4930206"/>
              <a:ext cx="406625" cy="400024"/>
              <a:chOff x="2433339" y="4342379"/>
              <a:chExt cx="406625" cy="400024"/>
            </a:xfrm>
            <a:solidFill>
              <a:schemeClr val="accent3"/>
            </a:solidFill>
          </p:grpSpPr>
          <p:sp>
            <p:nvSpPr>
              <p:cNvPr id="55" name="Freeform 53"/>
              <p:cNvSpPr>
                <a:spLocks noEditPoints="1"/>
              </p:cNvSpPr>
              <p:nvPr/>
            </p:nvSpPr>
            <p:spPr bwMode="auto">
              <a:xfrm>
                <a:off x="2433339" y="4342379"/>
                <a:ext cx="406625" cy="400024"/>
              </a:xfrm>
              <a:custGeom>
                <a:avLst/>
                <a:gdLst>
                  <a:gd name="T0" fmla="*/ 127 w 130"/>
                  <a:gd name="T1" fmla="*/ 42 h 128"/>
                  <a:gd name="T2" fmla="*/ 87 w 130"/>
                  <a:gd name="T3" fmla="*/ 2 h 128"/>
                  <a:gd name="T4" fmla="*/ 79 w 130"/>
                  <a:gd name="T5" fmla="*/ 0 h 128"/>
                  <a:gd name="T6" fmla="*/ 75 w 130"/>
                  <a:gd name="T7" fmla="*/ 2 h 128"/>
                  <a:gd name="T8" fmla="*/ 73 w 130"/>
                  <a:gd name="T9" fmla="*/ 6 h 128"/>
                  <a:gd name="T10" fmla="*/ 64 w 130"/>
                  <a:gd name="T11" fmla="*/ 21 h 128"/>
                  <a:gd name="T12" fmla="*/ 41 w 130"/>
                  <a:gd name="T13" fmla="*/ 37 h 128"/>
                  <a:gd name="T14" fmla="*/ 15 w 130"/>
                  <a:gd name="T15" fmla="*/ 55 h 128"/>
                  <a:gd name="T16" fmla="*/ 1 w 130"/>
                  <a:gd name="T17" fmla="*/ 78 h 128"/>
                  <a:gd name="T18" fmla="*/ 3 w 130"/>
                  <a:gd name="T19" fmla="*/ 86 h 128"/>
                  <a:gd name="T20" fmla="*/ 43 w 130"/>
                  <a:gd name="T21" fmla="*/ 126 h 128"/>
                  <a:gd name="T22" fmla="*/ 51 w 130"/>
                  <a:gd name="T23" fmla="*/ 128 h 128"/>
                  <a:gd name="T24" fmla="*/ 55 w 130"/>
                  <a:gd name="T25" fmla="*/ 126 h 128"/>
                  <a:gd name="T26" fmla="*/ 57 w 130"/>
                  <a:gd name="T27" fmla="*/ 122 h 128"/>
                  <a:gd name="T28" fmla="*/ 66 w 130"/>
                  <a:gd name="T29" fmla="*/ 107 h 128"/>
                  <a:gd name="T30" fmla="*/ 89 w 130"/>
                  <a:gd name="T31" fmla="*/ 91 h 128"/>
                  <a:gd name="T32" fmla="*/ 115 w 130"/>
                  <a:gd name="T33" fmla="*/ 73 h 128"/>
                  <a:gd name="T34" fmla="*/ 129 w 130"/>
                  <a:gd name="T35" fmla="*/ 50 h 128"/>
                  <a:gd name="T36" fmla="*/ 127 w 130"/>
                  <a:gd name="T37" fmla="*/ 42 h 128"/>
                  <a:gd name="T38" fmla="*/ 49 w 130"/>
                  <a:gd name="T39" fmla="*/ 120 h 128"/>
                  <a:gd name="T40" fmla="*/ 9 w 130"/>
                  <a:gd name="T41" fmla="*/ 80 h 128"/>
                  <a:gd name="T42" fmla="*/ 81 w 130"/>
                  <a:gd name="T43" fmla="*/ 8 h 128"/>
                  <a:gd name="T44" fmla="*/ 121 w 130"/>
                  <a:gd name="T45" fmla="*/ 48 h 128"/>
                  <a:gd name="T46" fmla="*/ 49 w 130"/>
                  <a:gd name="T4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" h="128">
                    <a:moveTo>
                      <a:pt x="127" y="42"/>
                    </a:moveTo>
                    <a:cubicBezTo>
                      <a:pt x="87" y="2"/>
                      <a:pt x="87" y="2"/>
                      <a:pt x="87" y="2"/>
                    </a:cubicBezTo>
                    <a:cubicBezTo>
                      <a:pt x="85" y="0"/>
                      <a:pt x="82" y="0"/>
                      <a:pt x="79" y="0"/>
                    </a:cubicBezTo>
                    <a:cubicBezTo>
                      <a:pt x="78" y="1"/>
                      <a:pt x="76" y="1"/>
                      <a:pt x="75" y="2"/>
                    </a:cubicBezTo>
                    <a:cubicBezTo>
                      <a:pt x="74" y="3"/>
                      <a:pt x="74" y="4"/>
                      <a:pt x="73" y="6"/>
                    </a:cubicBezTo>
                    <a:cubicBezTo>
                      <a:pt x="72" y="12"/>
                      <a:pt x="68" y="17"/>
                      <a:pt x="64" y="21"/>
                    </a:cubicBezTo>
                    <a:cubicBezTo>
                      <a:pt x="58" y="27"/>
                      <a:pt x="50" y="32"/>
                      <a:pt x="41" y="37"/>
                    </a:cubicBezTo>
                    <a:cubicBezTo>
                      <a:pt x="32" y="42"/>
                      <a:pt x="23" y="48"/>
                      <a:pt x="15" y="55"/>
                    </a:cubicBezTo>
                    <a:cubicBezTo>
                      <a:pt x="8" y="62"/>
                      <a:pt x="4" y="69"/>
                      <a:pt x="1" y="78"/>
                    </a:cubicBezTo>
                    <a:cubicBezTo>
                      <a:pt x="0" y="80"/>
                      <a:pt x="1" y="84"/>
                      <a:pt x="3" y="86"/>
                    </a:cubicBezTo>
                    <a:cubicBezTo>
                      <a:pt x="43" y="126"/>
                      <a:pt x="43" y="126"/>
                      <a:pt x="43" y="126"/>
                    </a:cubicBezTo>
                    <a:cubicBezTo>
                      <a:pt x="45" y="128"/>
                      <a:pt x="48" y="128"/>
                      <a:pt x="51" y="128"/>
                    </a:cubicBezTo>
                    <a:cubicBezTo>
                      <a:pt x="52" y="127"/>
                      <a:pt x="54" y="127"/>
                      <a:pt x="55" y="126"/>
                    </a:cubicBezTo>
                    <a:cubicBezTo>
                      <a:pt x="56" y="125"/>
                      <a:pt x="56" y="124"/>
                      <a:pt x="57" y="122"/>
                    </a:cubicBezTo>
                    <a:cubicBezTo>
                      <a:pt x="58" y="116"/>
                      <a:pt x="62" y="111"/>
                      <a:pt x="66" y="107"/>
                    </a:cubicBezTo>
                    <a:cubicBezTo>
                      <a:pt x="72" y="101"/>
                      <a:pt x="80" y="96"/>
                      <a:pt x="89" y="91"/>
                    </a:cubicBezTo>
                    <a:cubicBezTo>
                      <a:pt x="98" y="86"/>
                      <a:pt x="107" y="80"/>
                      <a:pt x="115" y="73"/>
                    </a:cubicBezTo>
                    <a:cubicBezTo>
                      <a:pt x="122" y="66"/>
                      <a:pt x="126" y="59"/>
                      <a:pt x="129" y="50"/>
                    </a:cubicBezTo>
                    <a:cubicBezTo>
                      <a:pt x="130" y="48"/>
                      <a:pt x="129" y="44"/>
                      <a:pt x="127" y="42"/>
                    </a:cubicBezTo>
                    <a:close/>
                    <a:moveTo>
                      <a:pt x="49" y="120"/>
                    </a:moveTo>
                    <a:cubicBezTo>
                      <a:pt x="36" y="107"/>
                      <a:pt x="22" y="93"/>
                      <a:pt x="9" y="80"/>
                    </a:cubicBezTo>
                    <a:cubicBezTo>
                      <a:pt x="20" y="43"/>
                      <a:pt x="70" y="45"/>
                      <a:pt x="81" y="8"/>
                    </a:cubicBezTo>
                    <a:cubicBezTo>
                      <a:pt x="94" y="21"/>
                      <a:pt x="108" y="35"/>
                      <a:pt x="121" y="48"/>
                    </a:cubicBezTo>
                    <a:cubicBezTo>
                      <a:pt x="110" y="85"/>
                      <a:pt x="60" y="83"/>
                      <a:pt x="49" y="1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Freeform 54"/>
              <p:cNvSpPr>
                <a:spLocks noEditPoints="1"/>
              </p:cNvSpPr>
              <p:nvPr/>
            </p:nvSpPr>
            <p:spPr bwMode="auto">
              <a:xfrm>
                <a:off x="2581203" y="4482321"/>
                <a:ext cx="108257" cy="113538"/>
              </a:xfrm>
              <a:custGeom>
                <a:avLst/>
                <a:gdLst>
                  <a:gd name="T0" fmla="*/ 28 w 35"/>
                  <a:gd name="T1" fmla="*/ 12 h 36"/>
                  <a:gd name="T2" fmla="*/ 20 w 35"/>
                  <a:gd name="T3" fmla="*/ 13 h 36"/>
                  <a:gd name="T4" fmla="*/ 10 w 35"/>
                  <a:gd name="T5" fmla="*/ 7 h 36"/>
                  <a:gd name="T6" fmla="*/ 15 w 35"/>
                  <a:gd name="T7" fmla="*/ 6 h 36"/>
                  <a:gd name="T8" fmla="*/ 19 w 35"/>
                  <a:gd name="T9" fmla="*/ 6 h 36"/>
                  <a:gd name="T10" fmla="*/ 20 w 35"/>
                  <a:gd name="T11" fmla="*/ 2 h 36"/>
                  <a:gd name="T12" fmla="*/ 13 w 35"/>
                  <a:gd name="T13" fmla="*/ 1 h 36"/>
                  <a:gd name="T14" fmla="*/ 6 w 35"/>
                  <a:gd name="T15" fmla="*/ 4 h 36"/>
                  <a:gd name="T16" fmla="*/ 5 w 35"/>
                  <a:gd name="T17" fmla="*/ 3 h 36"/>
                  <a:gd name="T18" fmla="*/ 3 w 35"/>
                  <a:gd name="T19" fmla="*/ 5 h 36"/>
                  <a:gd name="T20" fmla="*/ 4 w 35"/>
                  <a:gd name="T21" fmla="*/ 6 h 36"/>
                  <a:gd name="T22" fmla="*/ 1 w 35"/>
                  <a:gd name="T23" fmla="*/ 15 h 36"/>
                  <a:gd name="T24" fmla="*/ 3 w 35"/>
                  <a:gd name="T25" fmla="*/ 22 h 36"/>
                  <a:gd name="T26" fmla="*/ 18 w 35"/>
                  <a:gd name="T27" fmla="*/ 21 h 36"/>
                  <a:gd name="T28" fmla="*/ 23 w 35"/>
                  <a:gd name="T29" fmla="*/ 31 h 36"/>
                  <a:gd name="T30" fmla="*/ 19 w 35"/>
                  <a:gd name="T31" fmla="*/ 30 h 36"/>
                  <a:gd name="T32" fmla="*/ 16 w 35"/>
                  <a:gd name="T33" fmla="*/ 28 h 36"/>
                  <a:gd name="T34" fmla="*/ 13 w 35"/>
                  <a:gd name="T35" fmla="*/ 31 h 36"/>
                  <a:gd name="T36" fmla="*/ 17 w 35"/>
                  <a:gd name="T37" fmla="*/ 35 h 36"/>
                  <a:gd name="T38" fmla="*/ 25 w 35"/>
                  <a:gd name="T39" fmla="*/ 36 h 36"/>
                  <a:gd name="T40" fmla="*/ 31 w 35"/>
                  <a:gd name="T41" fmla="*/ 35 h 36"/>
                  <a:gd name="T42" fmla="*/ 33 w 35"/>
                  <a:gd name="T43" fmla="*/ 34 h 36"/>
                  <a:gd name="T44" fmla="*/ 33 w 35"/>
                  <a:gd name="T45" fmla="*/ 32 h 36"/>
                  <a:gd name="T46" fmla="*/ 34 w 35"/>
                  <a:gd name="T47" fmla="*/ 26 h 36"/>
                  <a:gd name="T48" fmla="*/ 35 w 35"/>
                  <a:gd name="T49" fmla="*/ 18 h 36"/>
                  <a:gd name="T50" fmla="*/ 10 w 35"/>
                  <a:gd name="T51" fmla="*/ 17 h 36"/>
                  <a:gd name="T52" fmla="*/ 6 w 35"/>
                  <a:gd name="T53" fmla="*/ 15 h 36"/>
                  <a:gd name="T54" fmla="*/ 7 w 35"/>
                  <a:gd name="T55" fmla="*/ 11 h 36"/>
                  <a:gd name="T56" fmla="*/ 14 w 35"/>
                  <a:gd name="T57" fmla="*/ 16 h 36"/>
                  <a:gd name="T58" fmla="*/ 29 w 35"/>
                  <a:gd name="T59" fmla="*/ 25 h 36"/>
                  <a:gd name="T60" fmla="*/ 21 w 35"/>
                  <a:gd name="T61" fmla="*/ 20 h 36"/>
                  <a:gd name="T62" fmla="*/ 25 w 35"/>
                  <a:gd name="T63" fmla="*/ 18 h 36"/>
                  <a:gd name="T64" fmla="*/ 28 w 35"/>
                  <a:gd name="T65" fmla="*/ 20 h 36"/>
                  <a:gd name="T66" fmla="*/ 29 w 35"/>
                  <a:gd name="T67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" h="36">
                    <a:moveTo>
                      <a:pt x="32" y="15"/>
                    </a:moveTo>
                    <a:cubicBezTo>
                      <a:pt x="31" y="14"/>
                      <a:pt x="30" y="13"/>
                      <a:pt x="28" y="12"/>
                    </a:cubicBezTo>
                    <a:cubicBezTo>
                      <a:pt x="27" y="12"/>
                      <a:pt x="26" y="12"/>
                      <a:pt x="24" y="12"/>
                    </a:cubicBezTo>
                    <a:cubicBezTo>
                      <a:pt x="23" y="12"/>
                      <a:pt x="22" y="12"/>
                      <a:pt x="20" y="13"/>
                    </a:cubicBezTo>
                    <a:cubicBezTo>
                      <a:pt x="19" y="13"/>
                      <a:pt x="18" y="14"/>
                      <a:pt x="16" y="15"/>
                    </a:cubicBezTo>
                    <a:cubicBezTo>
                      <a:pt x="14" y="12"/>
                      <a:pt x="12" y="10"/>
                      <a:pt x="10" y="7"/>
                    </a:cubicBezTo>
                    <a:cubicBezTo>
                      <a:pt x="11" y="7"/>
                      <a:pt x="12" y="6"/>
                      <a:pt x="13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6" y="7"/>
                      <a:pt x="17" y="7"/>
                      <a:pt x="18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19" y="1"/>
                      <a:pt x="18" y="1"/>
                      <a:pt x="16" y="0"/>
                    </a:cubicBezTo>
                    <a:cubicBezTo>
                      <a:pt x="15" y="0"/>
                      <a:pt x="14" y="0"/>
                      <a:pt x="13" y="1"/>
                    </a:cubicBezTo>
                    <a:cubicBezTo>
                      <a:pt x="11" y="1"/>
                      <a:pt x="10" y="1"/>
                      <a:pt x="9" y="2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1" y="12"/>
                      <a:pt x="1" y="13"/>
                      <a:pt x="1" y="15"/>
                    </a:cubicBezTo>
                    <a:cubicBezTo>
                      <a:pt x="0" y="16"/>
                      <a:pt x="1" y="17"/>
                      <a:pt x="1" y="18"/>
                    </a:cubicBezTo>
                    <a:cubicBezTo>
                      <a:pt x="1" y="20"/>
                      <a:pt x="2" y="21"/>
                      <a:pt x="3" y="22"/>
                    </a:cubicBezTo>
                    <a:cubicBezTo>
                      <a:pt x="5" y="23"/>
                      <a:pt x="8" y="24"/>
                      <a:pt x="10" y="24"/>
                    </a:cubicBezTo>
                    <a:cubicBezTo>
                      <a:pt x="13" y="23"/>
                      <a:pt x="15" y="23"/>
                      <a:pt x="18" y="21"/>
                    </a:cubicBezTo>
                    <a:cubicBezTo>
                      <a:pt x="21" y="24"/>
                      <a:pt x="23" y="27"/>
                      <a:pt x="25" y="29"/>
                    </a:cubicBezTo>
                    <a:cubicBezTo>
                      <a:pt x="24" y="30"/>
                      <a:pt x="24" y="30"/>
                      <a:pt x="23" y="31"/>
                    </a:cubicBezTo>
                    <a:cubicBezTo>
                      <a:pt x="22" y="31"/>
                      <a:pt x="21" y="31"/>
                      <a:pt x="21" y="31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5" y="29"/>
                      <a:pt x="14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32"/>
                      <a:pt x="13" y="33"/>
                      <a:pt x="14" y="33"/>
                    </a:cubicBezTo>
                    <a:cubicBezTo>
                      <a:pt x="15" y="34"/>
                      <a:pt x="16" y="35"/>
                      <a:pt x="17" y="35"/>
                    </a:cubicBezTo>
                    <a:cubicBezTo>
                      <a:pt x="18" y="36"/>
                      <a:pt x="19" y="36"/>
                      <a:pt x="20" y="36"/>
                    </a:cubicBezTo>
                    <a:cubicBezTo>
                      <a:pt x="22" y="36"/>
                      <a:pt x="23" y="36"/>
                      <a:pt x="25" y="36"/>
                    </a:cubicBezTo>
                    <a:cubicBezTo>
                      <a:pt x="26" y="35"/>
                      <a:pt x="27" y="34"/>
                      <a:pt x="29" y="33"/>
                    </a:cubicBezTo>
                    <a:cubicBezTo>
                      <a:pt x="30" y="33"/>
                      <a:pt x="30" y="34"/>
                      <a:pt x="31" y="35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3" y="34"/>
                      <a:pt x="34" y="34"/>
                      <a:pt x="34" y="33"/>
                    </a:cubicBezTo>
                    <a:cubicBezTo>
                      <a:pt x="34" y="33"/>
                      <a:pt x="33" y="32"/>
                      <a:pt x="33" y="32"/>
                    </a:cubicBezTo>
                    <a:cubicBezTo>
                      <a:pt x="32" y="32"/>
                      <a:pt x="32" y="31"/>
                      <a:pt x="31" y="30"/>
                    </a:cubicBezTo>
                    <a:cubicBezTo>
                      <a:pt x="32" y="29"/>
                      <a:pt x="33" y="27"/>
                      <a:pt x="34" y="26"/>
                    </a:cubicBezTo>
                    <a:cubicBezTo>
                      <a:pt x="35" y="24"/>
                      <a:pt x="35" y="23"/>
                      <a:pt x="35" y="21"/>
                    </a:cubicBezTo>
                    <a:cubicBezTo>
                      <a:pt x="35" y="20"/>
                      <a:pt x="35" y="19"/>
                      <a:pt x="35" y="18"/>
                    </a:cubicBezTo>
                    <a:cubicBezTo>
                      <a:pt x="34" y="17"/>
                      <a:pt x="33" y="16"/>
                      <a:pt x="32" y="15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8" y="17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3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7" y="10"/>
                      <a:pt x="8" y="9"/>
                    </a:cubicBezTo>
                    <a:cubicBezTo>
                      <a:pt x="10" y="11"/>
                      <a:pt x="12" y="14"/>
                      <a:pt x="14" y="16"/>
                    </a:cubicBezTo>
                    <a:cubicBezTo>
                      <a:pt x="12" y="17"/>
                      <a:pt x="11" y="17"/>
                      <a:pt x="10" y="17"/>
                    </a:cubicBezTo>
                    <a:close/>
                    <a:moveTo>
                      <a:pt x="29" y="25"/>
                    </a:moveTo>
                    <a:cubicBezTo>
                      <a:pt x="28" y="26"/>
                      <a:pt x="28" y="27"/>
                      <a:pt x="27" y="27"/>
                    </a:cubicBezTo>
                    <a:cubicBezTo>
                      <a:pt x="25" y="25"/>
                      <a:pt x="23" y="22"/>
                      <a:pt x="21" y="20"/>
                    </a:cubicBezTo>
                    <a:cubicBezTo>
                      <a:pt x="21" y="20"/>
                      <a:pt x="22" y="19"/>
                      <a:pt x="23" y="19"/>
                    </a:cubicBezTo>
                    <a:cubicBezTo>
                      <a:pt x="23" y="19"/>
                      <a:pt x="24" y="19"/>
                      <a:pt x="25" y="18"/>
                    </a:cubicBezTo>
                    <a:cubicBezTo>
                      <a:pt x="25" y="18"/>
                      <a:pt x="26" y="18"/>
                      <a:pt x="27" y="19"/>
                    </a:cubicBezTo>
                    <a:cubicBezTo>
                      <a:pt x="27" y="19"/>
                      <a:pt x="28" y="19"/>
                      <a:pt x="28" y="20"/>
                    </a:cubicBezTo>
                    <a:cubicBezTo>
                      <a:pt x="29" y="20"/>
                      <a:pt x="29" y="21"/>
                      <a:pt x="29" y="21"/>
                    </a:cubicBezTo>
                    <a:cubicBezTo>
                      <a:pt x="30" y="22"/>
                      <a:pt x="30" y="23"/>
                      <a:pt x="29" y="23"/>
                    </a:cubicBezTo>
                    <a:cubicBezTo>
                      <a:pt x="29" y="24"/>
                      <a:pt x="29" y="25"/>
                      <a:pt x="29" y="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7" name="Freeform 55"/>
              <p:cNvSpPr/>
              <p:nvPr/>
            </p:nvSpPr>
            <p:spPr bwMode="auto">
              <a:xfrm>
                <a:off x="2571961" y="4616983"/>
                <a:ext cx="59410" cy="66011"/>
              </a:xfrm>
              <a:custGeom>
                <a:avLst/>
                <a:gdLst>
                  <a:gd name="T0" fmla="*/ 16 w 19"/>
                  <a:gd name="T1" fmla="*/ 1 h 21"/>
                  <a:gd name="T2" fmla="*/ 16 w 19"/>
                  <a:gd name="T3" fmla="*/ 1 h 21"/>
                  <a:gd name="T4" fmla="*/ 9 w 19"/>
                  <a:gd name="T5" fmla="*/ 7 h 21"/>
                  <a:gd name="T6" fmla="*/ 3 w 19"/>
                  <a:gd name="T7" fmla="*/ 14 h 21"/>
                  <a:gd name="T8" fmla="*/ 0 w 19"/>
                  <a:gd name="T9" fmla="*/ 17 h 21"/>
                  <a:gd name="T10" fmla="*/ 0 w 19"/>
                  <a:gd name="T11" fmla="*/ 17 h 21"/>
                  <a:gd name="T12" fmla="*/ 0 w 19"/>
                  <a:gd name="T13" fmla="*/ 20 h 21"/>
                  <a:gd name="T14" fmla="*/ 3 w 19"/>
                  <a:gd name="T15" fmla="*/ 20 h 21"/>
                  <a:gd name="T16" fmla="*/ 3 w 19"/>
                  <a:gd name="T17" fmla="*/ 20 h 21"/>
                  <a:gd name="T18" fmla="*/ 6 w 19"/>
                  <a:gd name="T19" fmla="*/ 16 h 21"/>
                  <a:gd name="T20" fmla="*/ 11 w 19"/>
                  <a:gd name="T21" fmla="*/ 10 h 21"/>
                  <a:gd name="T22" fmla="*/ 18 w 19"/>
                  <a:gd name="T23" fmla="*/ 4 h 21"/>
                  <a:gd name="T24" fmla="*/ 18 w 19"/>
                  <a:gd name="T25" fmla="*/ 4 h 21"/>
                  <a:gd name="T26" fmla="*/ 19 w 19"/>
                  <a:gd name="T27" fmla="*/ 4 h 21"/>
                  <a:gd name="T28" fmla="*/ 19 w 19"/>
                  <a:gd name="T29" fmla="*/ 1 h 21"/>
                  <a:gd name="T30" fmla="*/ 16 w 19"/>
                  <a:gd name="T3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1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1" y="5"/>
                      <a:pt x="9" y="7"/>
                    </a:cubicBezTo>
                    <a:cubicBezTo>
                      <a:pt x="6" y="9"/>
                      <a:pt x="5" y="11"/>
                      <a:pt x="3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4"/>
                      <a:pt x="9" y="12"/>
                      <a:pt x="11" y="10"/>
                    </a:cubicBezTo>
                    <a:cubicBezTo>
                      <a:pt x="14" y="8"/>
                      <a:pt x="16" y="6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8" name="Freeform 56"/>
              <p:cNvSpPr/>
              <p:nvPr/>
            </p:nvSpPr>
            <p:spPr bwMode="auto">
              <a:xfrm>
                <a:off x="2643252" y="4404429"/>
                <a:ext cx="62050" cy="66011"/>
              </a:xfrm>
              <a:custGeom>
                <a:avLst/>
                <a:gdLst>
                  <a:gd name="T0" fmla="*/ 8 w 20"/>
                  <a:gd name="T1" fmla="*/ 11 h 21"/>
                  <a:gd name="T2" fmla="*/ 1 w 20"/>
                  <a:gd name="T3" fmla="*/ 17 h 21"/>
                  <a:gd name="T4" fmla="*/ 0 w 20"/>
                  <a:gd name="T5" fmla="*/ 17 h 21"/>
                  <a:gd name="T6" fmla="*/ 0 w 20"/>
                  <a:gd name="T7" fmla="*/ 20 h 21"/>
                  <a:gd name="T8" fmla="*/ 3 w 20"/>
                  <a:gd name="T9" fmla="*/ 20 h 21"/>
                  <a:gd name="T10" fmla="*/ 3 w 20"/>
                  <a:gd name="T11" fmla="*/ 20 h 21"/>
                  <a:gd name="T12" fmla="*/ 10 w 20"/>
                  <a:gd name="T13" fmla="*/ 14 h 21"/>
                  <a:gd name="T14" fmla="*/ 16 w 20"/>
                  <a:gd name="T15" fmla="*/ 7 h 21"/>
                  <a:gd name="T16" fmla="*/ 19 w 20"/>
                  <a:gd name="T17" fmla="*/ 3 h 21"/>
                  <a:gd name="T18" fmla="*/ 19 w 20"/>
                  <a:gd name="T19" fmla="*/ 3 h 21"/>
                  <a:gd name="T20" fmla="*/ 19 w 20"/>
                  <a:gd name="T21" fmla="*/ 0 h 21"/>
                  <a:gd name="T22" fmla="*/ 16 w 20"/>
                  <a:gd name="T23" fmla="*/ 0 h 21"/>
                  <a:gd name="T24" fmla="*/ 16 w 20"/>
                  <a:gd name="T25" fmla="*/ 1 h 21"/>
                  <a:gd name="T26" fmla="*/ 13 w 20"/>
                  <a:gd name="T27" fmla="*/ 5 h 21"/>
                  <a:gd name="T28" fmla="*/ 8 w 20"/>
                  <a:gd name="T2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1">
                    <a:moveTo>
                      <a:pt x="8" y="11"/>
                    </a:moveTo>
                    <a:cubicBezTo>
                      <a:pt x="5" y="13"/>
                      <a:pt x="3" y="15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8"/>
                      <a:pt x="8" y="16"/>
                      <a:pt x="10" y="14"/>
                    </a:cubicBezTo>
                    <a:cubicBezTo>
                      <a:pt x="13" y="12"/>
                      <a:pt x="14" y="9"/>
                      <a:pt x="16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2"/>
                      <a:pt x="20" y="1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10" y="9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30741" name="TextBox 13"/>
            <p:cNvSpPr txBox="1"/>
            <p:nvPr/>
          </p:nvSpPr>
          <p:spPr>
            <a:xfrm>
              <a:off x="9647399" y="4930113"/>
              <a:ext cx="1986710" cy="73757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r" eaLnBrk="1" hangingPunct="1"/>
              <a:r>
                <a:rPr lang="en-US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Customer Growth → Consistent rise, sharp jump in 2024</a:t>
              </a:r>
              <a:endParaRPr lang="en-US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0" name="Group 21"/>
          <p:cNvGrpSpPr/>
          <p:nvPr/>
        </p:nvGrpSpPr>
        <p:grpSpPr>
          <a:xfrm rot="0">
            <a:off x="10985500" y="3107055"/>
            <a:ext cx="351790" cy="307975"/>
            <a:chOff x="4054476" y="5502276"/>
            <a:chExt cx="239712" cy="209550"/>
          </a:xfrm>
          <a:solidFill>
            <a:schemeClr val="accent1"/>
          </a:solidFill>
        </p:grpSpPr>
        <p:sp>
          <p:nvSpPr>
            <p:cNvPr id="62" name="Freeform 323"/>
            <p:cNvSpPr/>
            <p:nvPr/>
          </p:nvSpPr>
          <p:spPr bwMode="auto">
            <a:xfrm>
              <a:off x="4054476" y="5546726"/>
              <a:ext cx="30163" cy="165100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6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324"/>
            <p:cNvSpPr>
              <a:spLocks noEditPoints="1"/>
            </p:cNvSpPr>
            <p:nvPr/>
          </p:nvSpPr>
          <p:spPr bwMode="auto">
            <a:xfrm>
              <a:off x="4098926" y="5502276"/>
              <a:ext cx="150813" cy="209550"/>
            </a:xfrm>
            <a:custGeom>
              <a:avLst/>
              <a:gdLst>
                <a:gd name="T0" fmla="*/ 32 w 40"/>
                <a:gd name="T1" fmla="*/ 4 h 56"/>
                <a:gd name="T2" fmla="*/ 28 w 40"/>
                <a:gd name="T3" fmla="*/ 0 h 56"/>
                <a:gd name="T4" fmla="*/ 12 w 40"/>
                <a:gd name="T5" fmla="*/ 0 h 56"/>
                <a:gd name="T6" fmla="*/ 8 w 40"/>
                <a:gd name="T7" fmla="*/ 4 h 56"/>
                <a:gd name="T8" fmla="*/ 8 w 40"/>
                <a:gd name="T9" fmla="*/ 12 h 56"/>
                <a:gd name="T10" fmla="*/ 0 w 40"/>
                <a:gd name="T11" fmla="*/ 12 h 56"/>
                <a:gd name="T12" fmla="*/ 0 w 40"/>
                <a:gd name="T13" fmla="*/ 56 h 56"/>
                <a:gd name="T14" fmla="*/ 40 w 40"/>
                <a:gd name="T15" fmla="*/ 56 h 56"/>
                <a:gd name="T16" fmla="*/ 40 w 40"/>
                <a:gd name="T17" fmla="*/ 12 h 56"/>
                <a:gd name="T18" fmla="*/ 32 w 40"/>
                <a:gd name="T19" fmla="*/ 12 h 56"/>
                <a:gd name="T20" fmla="*/ 32 w 40"/>
                <a:gd name="T21" fmla="*/ 4 h 56"/>
                <a:gd name="T22" fmla="*/ 28 w 40"/>
                <a:gd name="T23" fmla="*/ 12 h 56"/>
                <a:gd name="T24" fmla="*/ 12 w 40"/>
                <a:gd name="T25" fmla="*/ 12 h 56"/>
                <a:gd name="T26" fmla="*/ 12 w 40"/>
                <a:gd name="T27" fmla="*/ 4 h 56"/>
                <a:gd name="T28" fmla="*/ 28 w 40"/>
                <a:gd name="T29" fmla="*/ 4 h 56"/>
                <a:gd name="T30" fmla="*/ 28 w 40"/>
                <a:gd name="T3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56">
                  <a:moveTo>
                    <a:pt x="32" y="4"/>
                  </a:moveTo>
                  <a:cubicBezTo>
                    <a:pt x="32" y="2"/>
                    <a:pt x="30" y="0"/>
                    <a:pt x="2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2" y="12"/>
                    <a:pt x="32" y="12"/>
                    <a:pt x="32" y="12"/>
                  </a:cubicBezTo>
                  <a:lnTo>
                    <a:pt x="32" y="4"/>
                  </a:lnTo>
                  <a:close/>
                  <a:moveTo>
                    <a:pt x="28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325"/>
            <p:cNvSpPr/>
            <p:nvPr/>
          </p:nvSpPr>
          <p:spPr bwMode="auto">
            <a:xfrm>
              <a:off x="4265613" y="5546726"/>
              <a:ext cx="28575" cy="165100"/>
            </a:xfrm>
            <a:custGeom>
              <a:avLst/>
              <a:gdLst>
                <a:gd name="T0" fmla="*/ 0 w 8"/>
                <a:gd name="T1" fmla="*/ 0 h 44"/>
                <a:gd name="T2" fmla="*/ 0 w 8"/>
                <a:gd name="T3" fmla="*/ 44 h 44"/>
                <a:gd name="T4" fmla="*/ 8 w 8"/>
                <a:gd name="T5" fmla="*/ 36 h 44"/>
                <a:gd name="T6" fmla="*/ 8 w 8"/>
                <a:gd name="T7" fmla="*/ 8 h 44"/>
                <a:gd name="T8" fmla="*/ 0 w 8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" y="44"/>
                    <a:pt x="8" y="40"/>
                    <a:pt x="8" y="3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 Insights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2293" name="组合 5"/>
          <p:cNvGrpSpPr/>
          <p:nvPr>
            <p:custDataLst>
              <p:tags r:id="rId2"/>
            </p:custDataLst>
          </p:nvPr>
        </p:nvGrpSpPr>
        <p:grpSpPr>
          <a:xfrm>
            <a:off x="927100" y="1382713"/>
            <a:ext cx="912813" cy="4230687"/>
            <a:chOff x="1838706" y="1893743"/>
            <a:chExt cx="704850" cy="3263178"/>
          </a:xfrm>
        </p:grpSpPr>
        <p:sp>
          <p:nvSpPr>
            <p:cNvPr id="8" name="椭圆 7"/>
            <p:cNvSpPr/>
            <p:nvPr>
              <p:custDataLst>
                <p:tags r:id="rId3"/>
              </p:custDataLst>
            </p:nvPr>
          </p:nvSpPr>
          <p:spPr>
            <a:xfrm>
              <a:off x="1838706" y="1893743"/>
              <a:ext cx="704850" cy="70485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>
              <p:custDataLst>
                <p:tags r:id="rId4"/>
              </p:custDataLst>
            </p:nvPr>
          </p:nvSpPr>
          <p:spPr>
            <a:xfrm>
              <a:off x="1838706" y="3172907"/>
              <a:ext cx="704850" cy="70485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>
              <p:custDataLst>
                <p:tags r:id="rId5"/>
              </p:custDataLst>
            </p:nvPr>
          </p:nvSpPr>
          <p:spPr>
            <a:xfrm>
              <a:off x="1838706" y="4452071"/>
              <a:ext cx="704850" cy="70485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5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2056314" y="2068538"/>
              <a:ext cx="269633" cy="358708"/>
            </a:xfrm>
            <a:custGeom>
              <a:avLst/>
              <a:gdLst>
                <a:gd name="T0" fmla="*/ 132 w 144"/>
                <a:gd name="T1" fmla="*/ 0 h 192"/>
                <a:gd name="T2" fmla="*/ 12 w 144"/>
                <a:gd name="T3" fmla="*/ 0 h 192"/>
                <a:gd name="T4" fmla="*/ 0 w 144"/>
                <a:gd name="T5" fmla="*/ 12 h 192"/>
                <a:gd name="T6" fmla="*/ 0 w 144"/>
                <a:gd name="T7" fmla="*/ 180 h 192"/>
                <a:gd name="T8" fmla="*/ 12 w 144"/>
                <a:gd name="T9" fmla="*/ 192 h 192"/>
                <a:gd name="T10" fmla="*/ 132 w 144"/>
                <a:gd name="T11" fmla="*/ 192 h 192"/>
                <a:gd name="T12" fmla="*/ 144 w 144"/>
                <a:gd name="T13" fmla="*/ 180 h 192"/>
                <a:gd name="T14" fmla="*/ 144 w 144"/>
                <a:gd name="T15" fmla="*/ 12 h 192"/>
                <a:gd name="T16" fmla="*/ 132 w 144"/>
                <a:gd name="T17" fmla="*/ 0 h 192"/>
                <a:gd name="T18" fmla="*/ 69 w 144"/>
                <a:gd name="T19" fmla="*/ 17 h 192"/>
                <a:gd name="T20" fmla="*/ 75 w 144"/>
                <a:gd name="T21" fmla="*/ 17 h 192"/>
                <a:gd name="T22" fmla="*/ 76 w 144"/>
                <a:gd name="T23" fmla="*/ 20 h 192"/>
                <a:gd name="T24" fmla="*/ 75 w 144"/>
                <a:gd name="T25" fmla="*/ 23 h 192"/>
                <a:gd name="T26" fmla="*/ 72 w 144"/>
                <a:gd name="T27" fmla="*/ 24 h 192"/>
                <a:gd name="T28" fmla="*/ 69 w 144"/>
                <a:gd name="T29" fmla="*/ 23 h 192"/>
                <a:gd name="T30" fmla="*/ 68 w 144"/>
                <a:gd name="T31" fmla="*/ 20 h 192"/>
                <a:gd name="T32" fmla="*/ 69 w 144"/>
                <a:gd name="T33" fmla="*/ 17 h 192"/>
                <a:gd name="T34" fmla="*/ 72 w 144"/>
                <a:gd name="T35" fmla="*/ 176 h 192"/>
                <a:gd name="T36" fmla="*/ 60 w 144"/>
                <a:gd name="T37" fmla="*/ 164 h 192"/>
                <a:gd name="T38" fmla="*/ 72 w 144"/>
                <a:gd name="T39" fmla="*/ 152 h 192"/>
                <a:gd name="T40" fmla="*/ 84 w 144"/>
                <a:gd name="T41" fmla="*/ 164 h 192"/>
                <a:gd name="T42" fmla="*/ 72 w 144"/>
                <a:gd name="T43" fmla="*/ 176 h 192"/>
                <a:gd name="T44" fmla="*/ 128 w 144"/>
                <a:gd name="T45" fmla="*/ 140 h 192"/>
                <a:gd name="T46" fmla="*/ 124 w 144"/>
                <a:gd name="T47" fmla="*/ 144 h 192"/>
                <a:gd name="T48" fmla="*/ 20 w 144"/>
                <a:gd name="T49" fmla="*/ 144 h 192"/>
                <a:gd name="T50" fmla="*/ 16 w 144"/>
                <a:gd name="T51" fmla="*/ 140 h 192"/>
                <a:gd name="T52" fmla="*/ 16 w 144"/>
                <a:gd name="T53" fmla="*/ 36 h 192"/>
                <a:gd name="T54" fmla="*/ 20 w 144"/>
                <a:gd name="T55" fmla="*/ 32 h 192"/>
                <a:gd name="T56" fmla="*/ 124 w 144"/>
                <a:gd name="T57" fmla="*/ 32 h 192"/>
                <a:gd name="T58" fmla="*/ 128 w 144"/>
                <a:gd name="T59" fmla="*/ 36 h 192"/>
                <a:gd name="T60" fmla="*/ 128 w 144"/>
                <a:gd name="T61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4" h="192">
                  <a:moveTo>
                    <a:pt x="1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6"/>
                    <a:pt x="6" y="192"/>
                    <a:pt x="12" y="192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139" y="192"/>
                    <a:pt x="144" y="186"/>
                    <a:pt x="144" y="180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5"/>
                    <a:pt x="139" y="0"/>
                    <a:pt x="132" y="0"/>
                  </a:cubicBezTo>
                  <a:close/>
                  <a:moveTo>
                    <a:pt x="69" y="17"/>
                  </a:moveTo>
                  <a:cubicBezTo>
                    <a:pt x="71" y="16"/>
                    <a:pt x="74" y="16"/>
                    <a:pt x="75" y="17"/>
                  </a:cubicBezTo>
                  <a:cubicBezTo>
                    <a:pt x="76" y="18"/>
                    <a:pt x="76" y="19"/>
                    <a:pt x="76" y="20"/>
                  </a:cubicBezTo>
                  <a:cubicBezTo>
                    <a:pt x="76" y="21"/>
                    <a:pt x="76" y="22"/>
                    <a:pt x="75" y="23"/>
                  </a:cubicBezTo>
                  <a:cubicBezTo>
                    <a:pt x="74" y="23"/>
                    <a:pt x="73" y="24"/>
                    <a:pt x="72" y="24"/>
                  </a:cubicBezTo>
                  <a:cubicBezTo>
                    <a:pt x="71" y="24"/>
                    <a:pt x="70" y="23"/>
                    <a:pt x="69" y="23"/>
                  </a:cubicBezTo>
                  <a:cubicBezTo>
                    <a:pt x="69" y="22"/>
                    <a:pt x="68" y="21"/>
                    <a:pt x="68" y="20"/>
                  </a:cubicBezTo>
                  <a:cubicBezTo>
                    <a:pt x="68" y="19"/>
                    <a:pt x="69" y="18"/>
                    <a:pt x="69" y="17"/>
                  </a:cubicBezTo>
                  <a:close/>
                  <a:moveTo>
                    <a:pt x="72" y="176"/>
                  </a:moveTo>
                  <a:cubicBezTo>
                    <a:pt x="66" y="176"/>
                    <a:pt x="60" y="170"/>
                    <a:pt x="60" y="164"/>
                  </a:cubicBezTo>
                  <a:cubicBezTo>
                    <a:pt x="60" y="157"/>
                    <a:pt x="66" y="152"/>
                    <a:pt x="72" y="152"/>
                  </a:cubicBezTo>
                  <a:cubicBezTo>
                    <a:pt x="79" y="152"/>
                    <a:pt x="84" y="157"/>
                    <a:pt x="84" y="164"/>
                  </a:cubicBezTo>
                  <a:cubicBezTo>
                    <a:pt x="84" y="170"/>
                    <a:pt x="79" y="176"/>
                    <a:pt x="72" y="176"/>
                  </a:cubicBezTo>
                  <a:close/>
                  <a:moveTo>
                    <a:pt x="128" y="140"/>
                  </a:moveTo>
                  <a:cubicBezTo>
                    <a:pt x="128" y="142"/>
                    <a:pt x="126" y="144"/>
                    <a:pt x="124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18" y="144"/>
                    <a:pt x="16" y="142"/>
                    <a:pt x="16" y="140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8" y="32"/>
                    <a:pt x="20" y="32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6" y="32"/>
                    <a:pt x="128" y="34"/>
                    <a:pt x="128" y="36"/>
                  </a:cubicBezTo>
                  <a:lnTo>
                    <a:pt x="128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317" name="组合 11"/>
            <p:cNvGrpSpPr/>
            <p:nvPr/>
          </p:nvGrpSpPr>
          <p:grpSpPr>
            <a:xfrm>
              <a:off x="2032381" y="3357093"/>
              <a:ext cx="329819" cy="361116"/>
              <a:chOff x="7466013" y="5907088"/>
              <a:chExt cx="434975" cy="476250"/>
            </a:xfrm>
          </p:grpSpPr>
          <p:sp>
            <p:nvSpPr>
              <p:cNvPr id="16" name="Freeform 67"/>
              <p:cNvSpPr>
                <a:spLocks noEditPoint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7466013" y="5907088"/>
                <a:ext cx="434975" cy="476250"/>
              </a:xfrm>
              <a:custGeom>
                <a:avLst/>
                <a:gdLst>
                  <a:gd name="T0" fmla="*/ 164 w 176"/>
                  <a:gd name="T1" fmla="*/ 48 h 192"/>
                  <a:gd name="T2" fmla="*/ 160 w 176"/>
                  <a:gd name="T3" fmla="*/ 20 h 192"/>
                  <a:gd name="T4" fmla="*/ 140 w 176"/>
                  <a:gd name="T5" fmla="*/ 0 h 192"/>
                  <a:gd name="T6" fmla="*/ 0 w 176"/>
                  <a:gd name="T7" fmla="*/ 20 h 192"/>
                  <a:gd name="T8" fmla="*/ 24 w 176"/>
                  <a:gd name="T9" fmla="*/ 192 h 192"/>
                  <a:gd name="T10" fmla="*/ 160 w 176"/>
                  <a:gd name="T11" fmla="*/ 176 h 192"/>
                  <a:gd name="T12" fmla="*/ 176 w 176"/>
                  <a:gd name="T13" fmla="*/ 164 h 192"/>
                  <a:gd name="T14" fmla="*/ 173 w 176"/>
                  <a:gd name="T15" fmla="*/ 132 h 192"/>
                  <a:gd name="T16" fmla="*/ 176 w 176"/>
                  <a:gd name="T17" fmla="*/ 100 h 192"/>
                  <a:gd name="T18" fmla="*/ 176 w 176"/>
                  <a:gd name="T19" fmla="*/ 84 h 192"/>
                  <a:gd name="T20" fmla="*/ 164 w 176"/>
                  <a:gd name="T21" fmla="*/ 56 h 192"/>
                  <a:gd name="T22" fmla="*/ 168 w 176"/>
                  <a:gd name="T23" fmla="*/ 84 h 192"/>
                  <a:gd name="T24" fmla="*/ 160 w 176"/>
                  <a:gd name="T25" fmla="*/ 88 h 192"/>
                  <a:gd name="T26" fmla="*/ 164 w 176"/>
                  <a:gd name="T27" fmla="*/ 56 h 192"/>
                  <a:gd name="T28" fmla="*/ 168 w 176"/>
                  <a:gd name="T29" fmla="*/ 124 h 192"/>
                  <a:gd name="T30" fmla="*/ 160 w 176"/>
                  <a:gd name="T31" fmla="*/ 128 h 192"/>
                  <a:gd name="T32" fmla="*/ 164 w 176"/>
                  <a:gd name="T33" fmla="*/ 96 h 192"/>
                  <a:gd name="T34" fmla="*/ 20 w 176"/>
                  <a:gd name="T35" fmla="*/ 8 h 192"/>
                  <a:gd name="T36" fmla="*/ 140 w 176"/>
                  <a:gd name="T37" fmla="*/ 8 h 192"/>
                  <a:gd name="T38" fmla="*/ 152 w 176"/>
                  <a:gd name="T39" fmla="*/ 36 h 192"/>
                  <a:gd name="T40" fmla="*/ 144 w 176"/>
                  <a:gd name="T41" fmla="*/ 28 h 192"/>
                  <a:gd name="T42" fmla="*/ 9 w 176"/>
                  <a:gd name="T43" fmla="*/ 16 h 192"/>
                  <a:gd name="T44" fmla="*/ 20 w 176"/>
                  <a:gd name="T45" fmla="*/ 32 h 192"/>
                  <a:gd name="T46" fmla="*/ 132 w 176"/>
                  <a:gd name="T47" fmla="*/ 24 h 192"/>
                  <a:gd name="T48" fmla="*/ 136 w 176"/>
                  <a:gd name="T49" fmla="*/ 32 h 192"/>
                  <a:gd name="T50" fmla="*/ 120 w 176"/>
                  <a:gd name="T51" fmla="*/ 120 h 192"/>
                  <a:gd name="T52" fmla="*/ 100 w 176"/>
                  <a:gd name="T53" fmla="*/ 132 h 192"/>
                  <a:gd name="T54" fmla="*/ 76 w 176"/>
                  <a:gd name="T55" fmla="*/ 132 h 192"/>
                  <a:gd name="T56" fmla="*/ 76 w 176"/>
                  <a:gd name="T57" fmla="*/ 92 h 192"/>
                  <a:gd name="T58" fmla="*/ 92 w 176"/>
                  <a:gd name="T59" fmla="*/ 92 h 192"/>
                  <a:gd name="T60" fmla="*/ 96 w 176"/>
                  <a:gd name="T61" fmla="*/ 112 h 192"/>
                  <a:gd name="T62" fmla="*/ 100 w 176"/>
                  <a:gd name="T63" fmla="*/ 124 h 192"/>
                  <a:gd name="T64" fmla="*/ 112 w 176"/>
                  <a:gd name="T65" fmla="*/ 120 h 192"/>
                  <a:gd name="T66" fmla="*/ 80 w 176"/>
                  <a:gd name="T67" fmla="*/ 80 h 192"/>
                  <a:gd name="T68" fmla="*/ 80 w 176"/>
                  <a:gd name="T69" fmla="*/ 144 h 192"/>
                  <a:gd name="T70" fmla="*/ 80 w 176"/>
                  <a:gd name="T71" fmla="*/ 152 h 192"/>
                  <a:gd name="T72" fmla="*/ 80 w 176"/>
                  <a:gd name="T73" fmla="*/ 72 h 192"/>
                  <a:gd name="T74" fmla="*/ 120 w 176"/>
                  <a:gd name="T75" fmla="*/ 120 h 192"/>
                  <a:gd name="T76" fmla="*/ 164 w 176"/>
                  <a:gd name="T77" fmla="*/ 168 h 192"/>
                  <a:gd name="T78" fmla="*/ 160 w 176"/>
                  <a:gd name="T79" fmla="*/ 136 h 192"/>
                  <a:gd name="T80" fmla="*/ 168 w 176"/>
                  <a:gd name="T81" fmla="*/ 14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6" h="192">
                    <a:moveTo>
                      <a:pt x="176" y="60"/>
                    </a:moveTo>
                    <a:cubicBezTo>
                      <a:pt x="176" y="53"/>
                      <a:pt x="171" y="48"/>
                      <a:pt x="164" y="48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60" y="20"/>
                      <a:pt x="160" y="20"/>
                      <a:pt x="160" y="20"/>
                    </a:cubicBezTo>
                    <a:cubicBezTo>
                      <a:pt x="160" y="9"/>
                      <a:pt x="151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50" y="192"/>
                      <a:pt x="158" y="185"/>
                      <a:pt x="160" y="176"/>
                    </a:cubicBezTo>
                    <a:cubicBezTo>
                      <a:pt x="164" y="176"/>
                      <a:pt x="164" y="176"/>
                      <a:pt x="164" y="176"/>
                    </a:cubicBezTo>
                    <a:cubicBezTo>
                      <a:pt x="171" y="176"/>
                      <a:pt x="176" y="170"/>
                      <a:pt x="176" y="164"/>
                    </a:cubicBezTo>
                    <a:cubicBezTo>
                      <a:pt x="176" y="140"/>
                      <a:pt x="176" y="140"/>
                      <a:pt x="176" y="140"/>
                    </a:cubicBezTo>
                    <a:cubicBezTo>
                      <a:pt x="176" y="137"/>
                      <a:pt x="175" y="134"/>
                      <a:pt x="173" y="132"/>
                    </a:cubicBezTo>
                    <a:cubicBezTo>
                      <a:pt x="175" y="130"/>
                      <a:pt x="176" y="127"/>
                      <a:pt x="176" y="124"/>
                    </a:cubicBezTo>
                    <a:cubicBezTo>
                      <a:pt x="176" y="100"/>
                      <a:pt x="176" y="100"/>
                      <a:pt x="176" y="100"/>
                    </a:cubicBezTo>
                    <a:cubicBezTo>
                      <a:pt x="176" y="97"/>
                      <a:pt x="175" y="94"/>
                      <a:pt x="173" y="92"/>
                    </a:cubicBezTo>
                    <a:cubicBezTo>
                      <a:pt x="175" y="90"/>
                      <a:pt x="176" y="87"/>
                      <a:pt x="176" y="84"/>
                    </a:cubicBezTo>
                    <a:lnTo>
                      <a:pt x="176" y="60"/>
                    </a:lnTo>
                    <a:close/>
                    <a:moveTo>
                      <a:pt x="164" y="56"/>
                    </a:moveTo>
                    <a:cubicBezTo>
                      <a:pt x="166" y="56"/>
                      <a:pt x="168" y="58"/>
                      <a:pt x="168" y="60"/>
                    </a:cubicBezTo>
                    <a:cubicBezTo>
                      <a:pt x="168" y="84"/>
                      <a:pt x="168" y="84"/>
                      <a:pt x="168" y="84"/>
                    </a:cubicBezTo>
                    <a:cubicBezTo>
                      <a:pt x="168" y="86"/>
                      <a:pt x="166" y="88"/>
                      <a:pt x="164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56"/>
                      <a:pt x="160" y="56"/>
                      <a:pt x="160" y="56"/>
                    </a:cubicBezTo>
                    <a:lnTo>
                      <a:pt x="164" y="56"/>
                    </a:lnTo>
                    <a:close/>
                    <a:moveTo>
                      <a:pt x="168" y="100"/>
                    </a:moveTo>
                    <a:cubicBezTo>
                      <a:pt x="168" y="124"/>
                      <a:pt x="168" y="124"/>
                      <a:pt x="168" y="124"/>
                    </a:cubicBezTo>
                    <a:cubicBezTo>
                      <a:pt x="168" y="126"/>
                      <a:pt x="166" y="128"/>
                      <a:pt x="164" y="128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0" y="96"/>
                      <a:pt x="160" y="96"/>
                      <a:pt x="160" y="96"/>
                    </a:cubicBezTo>
                    <a:cubicBezTo>
                      <a:pt x="164" y="96"/>
                      <a:pt x="164" y="96"/>
                      <a:pt x="164" y="96"/>
                    </a:cubicBezTo>
                    <a:cubicBezTo>
                      <a:pt x="166" y="96"/>
                      <a:pt x="168" y="98"/>
                      <a:pt x="168" y="100"/>
                    </a:cubicBezTo>
                    <a:close/>
                    <a:moveTo>
                      <a:pt x="20" y="8"/>
                    </a:moveTo>
                    <a:cubicBezTo>
                      <a:pt x="140" y="8"/>
                      <a:pt x="140" y="8"/>
                      <a:pt x="140" y="8"/>
                    </a:cubicBezTo>
                    <a:cubicBezTo>
                      <a:pt x="140" y="8"/>
                      <a:pt x="140" y="8"/>
                      <a:pt x="140" y="8"/>
                    </a:cubicBezTo>
                    <a:cubicBezTo>
                      <a:pt x="147" y="8"/>
                      <a:pt x="152" y="13"/>
                      <a:pt x="152" y="20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0" y="34"/>
                      <a:pt x="147" y="33"/>
                      <a:pt x="144" y="32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1"/>
                      <a:pt x="139" y="16"/>
                      <a:pt x="132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1"/>
                      <a:pt x="15" y="8"/>
                      <a:pt x="20" y="8"/>
                    </a:cubicBezTo>
                    <a:close/>
                    <a:moveTo>
                      <a:pt x="20" y="32"/>
                    </a:moveTo>
                    <a:cubicBezTo>
                      <a:pt x="15" y="32"/>
                      <a:pt x="11" y="29"/>
                      <a:pt x="9" y="24"/>
                    </a:cubicBezTo>
                    <a:cubicBezTo>
                      <a:pt x="132" y="24"/>
                      <a:pt x="132" y="24"/>
                      <a:pt x="132" y="24"/>
                    </a:cubicBezTo>
                    <a:cubicBezTo>
                      <a:pt x="134" y="24"/>
                      <a:pt x="136" y="26"/>
                      <a:pt x="136" y="28"/>
                    </a:cubicBezTo>
                    <a:cubicBezTo>
                      <a:pt x="136" y="32"/>
                      <a:pt x="136" y="32"/>
                      <a:pt x="136" y="32"/>
                    </a:cubicBezTo>
                    <a:lnTo>
                      <a:pt x="20" y="32"/>
                    </a:lnTo>
                    <a:close/>
                    <a:moveTo>
                      <a:pt x="120" y="120"/>
                    </a:moveTo>
                    <a:cubicBezTo>
                      <a:pt x="120" y="126"/>
                      <a:pt x="115" y="132"/>
                      <a:pt x="108" y="132"/>
                    </a:cubicBezTo>
                    <a:cubicBezTo>
                      <a:pt x="100" y="132"/>
                      <a:pt x="100" y="132"/>
                      <a:pt x="100" y="132"/>
                    </a:cubicBezTo>
                    <a:cubicBezTo>
                      <a:pt x="96" y="132"/>
                      <a:pt x="92" y="130"/>
                      <a:pt x="90" y="126"/>
                    </a:cubicBezTo>
                    <a:cubicBezTo>
                      <a:pt x="86" y="130"/>
                      <a:pt x="82" y="132"/>
                      <a:pt x="76" y="132"/>
                    </a:cubicBezTo>
                    <a:cubicBezTo>
                      <a:pt x="65" y="132"/>
                      <a:pt x="56" y="123"/>
                      <a:pt x="56" y="112"/>
                    </a:cubicBezTo>
                    <a:cubicBezTo>
                      <a:pt x="56" y="101"/>
                      <a:pt x="65" y="92"/>
                      <a:pt x="76" y="92"/>
                    </a:cubicBezTo>
                    <a:cubicBezTo>
                      <a:pt x="81" y="92"/>
                      <a:pt x="85" y="93"/>
                      <a:pt x="88" y="96"/>
                    </a:cubicBezTo>
                    <a:cubicBezTo>
                      <a:pt x="88" y="94"/>
                      <a:pt x="90" y="92"/>
                      <a:pt x="92" y="92"/>
                    </a:cubicBezTo>
                    <a:cubicBezTo>
                      <a:pt x="94" y="92"/>
                      <a:pt x="96" y="94"/>
                      <a:pt x="96" y="96"/>
                    </a:cubicBezTo>
                    <a:cubicBezTo>
                      <a:pt x="96" y="112"/>
                      <a:pt x="96" y="112"/>
                      <a:pt x="96" y="112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22"/>
                      <a:pt x="98" y="124"/>
                      <a:pt x="100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10" y="124"/>
                      <a:pt x="112" y="122"/>
                      <a:pt x="112" y="120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2" y="94"/>
                      <a:pt x="98" y="80"/>
                      <a:pt x="80" y="80"/>
                    </a:cubicBezTo>
                    <a:cubicBezTo>
                      <a:pt x="63" y="80"/>
                      <a:pt x="48" y="94"/>
                      <a:pt x="48" y="112"/>
                    </a:cubicBezTo>
                    <a:cubicBezTo>
                      <a:pt x="48" y="130"/>
                      <a:pt x="63" y="144"/>
                      <a:pt x="80" y="144"/>
                    </a:cubicBezTo>
                    <a:cubicBezTo>
                      <a:pt x="82" y="144"/>
                      <a:pt x="84" y="146"/>
                      <a:pt x="84" y="148"/>
                    </a:cubicBezTo>
                    <a:cubicBezTo>
                      <a:pt x="84" y="150"/>
                      <a:pt x="82" y="152"/>
                      <a:pt x="80" y="152"/>
                    </a:cubicBezTo>
                    <a:cubicBezTo>
                      <a:pt x="58" y="152"/>
                      <a:pt x="40" y="134"/>
                      <a:pt x="40" y="112"/>
                    </a:cubicBezTo>
                    <a:cubicBezTo>
                      <a:pt x="40" y="90"/>
                      <a:pt x="58" y="72"/>
                      <a:pt x="80" y="72"/>
                    </a:cubicBezTo>
                    <a:cubicBezTo>
                      <a:pt x="102" y="72"/>
                      <a:pt x="120" y="90"/>
                      <a:pt x="120" y="112"/>
                    </a:cubicBezTo>
                    <a:lnTo>
                      <a:pt x="120" y="120"/>
                    </a:lnTo>
                    <a:close/>
                    <a:moveTo>
                      <a:pt x="168" y="164"/>
                    </a:moveTo>
                    <a:cubicBezTo>
                      <a:pt x="168" y="166"/>
                      <a:pt x="166" y="168"/>
                      <a:pt x="164" y="168"/>
                    </a:cubicBezTo>
                    <a:cubicBezTo>
                      <a:pt x="160" y="168"/>
                      <a:pt x="160" y="168"/>
                      <a:pt x="160" y="168"/>
                    </a:cubicBezTo>
                    <a:cubicBezTo>
                      <a:pt x="160" y="136"/>
                      <a:pt x="160" y="136"/>
                      <a:pt x="160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6" y="136"/>
                      <a:pt x="168" y="138"/>
                      <a:pt x="168" y="140"/>
                    </a:cubicBezTo>
                    <a:lnTo>
                      <a:pt x="168" y="1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68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623175" y="615632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2318" name="组合 12"/>
            <p:cNvGrpSpPr/>
            <p:nvPr/>
          </p:nvGrpSpPr>
          <p:grpSpPr>
            <a:xfrm>
              <a:off x="2032382" y="4655512"/>
              <a:ext cx="358708" cy="269633"/>
              <a:chOff x="8613775" y="4800600"/>
              <a:chExt cx="473075" cy="355600"/>
            </a:xfrm>
          </p:grpSpPr>
          <p:sp>
            <p:nvSpPr>
              <p:cNvPr id="14" name="Freeform 59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8613775" y="4872038"/>
                <a:ext cx="473075" cy="284162"/>
              </a:xfrm>
              <a:custGeom>
                <a:avLst/>
                <a:gdLst>
                  <a:gd name="T0" fmla="*/ 164 w 192"/>
                  <a:gd name="T1" fmla="*/ 51 h 115"/>
                  <a:gd name="T2" fmla="*/ 142 w 192"/>
                  <a:gd name="T3" fmla="*/ 51 h 115"/>
                  <a:gd name="T4" fmla="*/ 167 w 192"/>
                  <a:gd name="T5" fmla="*/ 76 h 115"/>
                  <a:gd name="T6" fmla="*/ 167 w 192"/>
                  <a:gd name="T7" fmla="*/ 82 h 115"/>
                  <a:gd name="T8" fmla="*/ 164 w 192"/>
                  <a:gd name="T9" fmla="*/ 83 h 115"/>
                  <a:gd name="T10" fmla="*/ 161 w 192"/>
                  <a:gd name="T11" fmla="*/ 82 h 115"/>
                  <a:gd name="T12" fmla="*/ 130 w 192"/>
                  <a:gd name="T13" fmla="*/ 51 h 115"/>
                  <a:gd name="T14" fmla="*/ 62 w 192"/>
                  <a:gd name="T15" fmla="*/ 51 h 115"/>
                  <a:gd name="T16" fmla="*/ 31 w 192"/>
                  <a:gd name="T17" fmla="*/ 82 h 115"/>
                  <a:gd name="T18" fmla="*/ 28 w 192"/>
                  <a:gd name="T19" fmla="*/ 83 h 115"/>
                  <a:gd name="T20" fmla="*/ 25 w 192"/>
                  <a:gd name="T21" fmla="*/ 82 h 115"/>
                  <a:gd name="T22" fmla="*/ 25 w 192"/>
                  <a:gd name="T23" fmla="*/ 76 h 115"/>
                  <a:gd name="T24" fmla="*/ 50 w 192"/>
                  <a:gd name="T25" fmla="*/ 51 h 115"/>
                  <a:gd name="T26" fmla="*/ 28 w 192"/>
                  <a:gd name="T27" fmla="*/ 51 h 115"/>
                  <a:gd name="T28" fmla="*/ 25 w 192"/>
                  <a:gd name="T29" fmla="*/ 49 h 115"/>
                  <a:gd name="T30" fmla="*/ 0 w 192"/>
                  <a:gd name="T31" fmla="*/ 0 h 115"/>
                  <a:gd name="T32" fmla="*/ 0 w 192"/>
                  <a:gd name="T33" fmla="*/ 95 h 115"/>
                  <a:gd name="T34" fmla="*/ 20 w 192"/>
                  <a:gd name="T35" fmla="*/ 115 h 115"/>
                  <a:gd name="T36" fmla="*/ 172 w 192"/>
                  <a:gd name="T37" fmla="*/ 115 h 115"/>
                  <a:gd name="T38" fmla="*/ 192 w 192"/>
                  <a:gd name="T39" fmla="*/ 95 h 115"/>
                  <a:gd name="T40" fmla="*/ 192 w 192"/>
                  <a:gd name="T41" fmla="*/ 0 h 115"/>
                  <a:gd name="T42" fmla="*/ 168 w 192"/>
                  <a:gd name="T43" fmla="*/ 49 h 115"/>
                  <a:gd name="T44" fmla="*/ 164 w 192"/>
                  <a:gd name="T45" fmla="*/ 5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2" h="115">
                    <a:moveTo>
                      <a:pt x="164" y="51"/>
                    </a:moveTo>
                    <a:cubicBezTo>
                      <a:pt x="142" y="51"/>
                      <a:pt x="142" y="51"/>
                      <a:pt x="142" y="51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9" y="78"/>
                      <a:pt x="169" y="80"/>
                      <a:pt x="167" y="82"/>
                    </a:cubicBezTo>
                    <a:cubicBezTo>
                      <a:pt x="166" y="82"/>
                      <a:pt x="165" y="83"/>
                      <a:pt x="164" y="83"/>
                    </a:cubicBezTo>
                    <a:cubicBezTo>
                      <a:pt x="163" y="83"/>
                      <a:pt x="162" y="82"/>
                      <a:pt x="161" y="82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0" y="82"/>
                      <a:pt x="29" y="83"/>
                      <a:pt x="28" y="83"/>
                    </a:cubicBezTo>
                    <a:cubicBezTo>
                      <a:pt x="27" y="83"/>
                      <a:pt x="26" y="82"/>
                      <a:pt x="25" y="82"/>
                    </a:cubicBezTo>
                    <a:cubicBezTo>
                      <a:pt x="24" y="80"/>
                      <a:pt x="24" y="78"/>
                      <a:pt x="25" y="76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5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6"/>
                      <a:pt x="9" y="115"/>
                      <a:pt x="20" y="115"/>
                    </a:cubicBezTo>
                    <a:cubicBezTo>
                      <a:pt x="172" y="115"/>
                      <a:pt x="172" y="115"/>
                      <a:pt x="172" y="115"/>
                    </a:cubicBezTo>
                    <a:cubicBezTo>
                      <a:pt x="183" y="115"/>
                      <a:pt x="192" y="106"/>
                      <a:pt x="192" y="95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68" y="49"/>
                      <a:pt x="168" y="49"/>
                      <a:pt x="168" y="49"/>
                    </a:cubicBezTo>
                    <a:cubicBezTo>
                      <a:pt x="167" y="50"/>
                      <a:pt x="166" y="51"/>
                      <a:pt x="16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Freeform 60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8613775" y="4800600"/>
                <a:ext cx="473075" cy="179388"/>
              </a:xfrm>
              <a:custGeom>
                <a:avLst/>
                <a:gdLst>
                  <a:gd name="T0" fmla="*/ 188 w 192"/>
                  <a:gd name="T1" fmla="*/ 0 h 72"/>
                  <a:gd name="T2" fmla="*/ 4 w 192"/>
                  <a:gd name="T3" fmla="*/ 0 h 72"/>
                  <a:gd name="T4" fmla="*/ 1 w 192"/>
                  <a:gd name="T5" fmla="*/ 1 h 72"/>
                  <a:gd name="T6" fmla="*/ 0 w 192"/>
                  <a:gd name="T7" fmla="*/ 4 h 72"/>
                  <a:gd name="T8" fmla="*/ 0 w 192"/>
                  <a:gd name="T9" fmla="*/ 11 h 72"/>
                  <a:gd name="T10" fmla="*/ 31 w 192"/>
                  <a:gd name="T11" fmla="*/ 72 h 72"/>
                  <a:gd name="T12" fmla="*/ 162 w 192"/>
                  <a:gd name="T13" fmla="*/ 72 h 72"/>
                  <a:gd name="T14" fmla="*/ 192 w 192"/>
                  <a:gd name="T15" fmla="*/ 11 h 72"/>
                  <a:gd name="T16" fmla="*/ 192 w 192"/>
                  <a:gd name="T17" fmla="*/ 4 h 72"/>
                  <a:gd name="T18" fmla="*/ 188 w 192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2">
                    <a:moveTo>
                      <a:pt x="18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162" y="72"/>
                      <a:pt x="162" y="72"/>
                      <a:pt x="162" y="72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4"/>
                      <a:pt x="192" y="4"/>
                      <a:pt x="192" y="4"/>
                    </a:cubicBezTo>
                    <a:cubicBezTo>
                      <a:pt x="192" y="2"/>
                      <a:pt x="190" y="0"/>
                      <a:pt x="1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80296" tIns="40148" rIns="80296" bIns="40148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58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2312" name="文本框 19"/>
          <p:cNvSpPr txBox="1"/>
          <p:nvPr>
            <p:custDataLst>
              <p:tags r:id="rId11"/>
            </p:custDataLst>
          </p:nvPr>
        </p:nvSpPr>
        <p:spPr>
          <a:xfrm>
            <a:off x="2116455" y="1357630"/>
            <a:ext cx="26225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8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Imported CSV in Power Query</a:t>
            </a:r>
            <a:endParaRPr lang="en-US" altLang="en-US" sz="18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10" name="文本框 22"/>
          <p:cNvSpPr txBox="1"/>
          <p:nvPr>
            <p:custDataLst>
              <p:tags r:id="rId12"/>
            </p:custDataLst>
          </p:nvPr>
        </p:nvSpPr>
        <p:spPr>
          <a:xfrm>
            <a:off x="2091055" y="3009900"/>
            <a:ext cx="262382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8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Removed duplicates, filled nulls</a:t>
            </a:r>
            <a:endParaRPr lang="en-US" altLang="en-US" sz="18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08" name="文本框 25"/>
          <p:cNvSpPr txBox="1"/>
          <p:nvPr>
            <p:custDataLst>
              <p:tags r:id="rId13"/>
            </p:custDataLst>
          </p:nvPr>
        </p:nvSpPr>
        <p:spPr>
          <a:xfrm>
            <a:off x="2091055" y="4699000"/>
            <a:ext cx="262382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en-US" sz="18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Fixed data types &amp; formatted columns</a:t>
            </a:r>
            <a:endParaRPr lang="en-US" altLang="en-US" sz="18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297" name="组合 26"/>
          <p:cNvGrpSpPr/>
          <p:nvPr/>
        </p:nvGrpSpPr>
        <p:grpSpPr>
          <a:xfrm>
            <a:off x="5727700" y="1333500"/>
            <a:ext cx="5424488" cy="4598988"/>
            <a:chOff x="6966012" y="1360081"/>
            <a:chExt cx="5425329" cy="4599554"/>
          </a:xfrm>
        </p:grpSpPr>
        <p:grpSp>
          <p:nvGrpSpPr>
            <p:cNvPr id="12298" name="组合 27"/>
            <p:cNvGrpSpPr/>
            <p:nvPr/>
          </p:nvGrpSpPr>
          <p:grpSpPr>
            <a:xfrm>
              <a:off x="6966012" y="1360081"/>
              <a:ext cx="5425329" cy="4599554"/>
              <a:chOff x="4054476" y="1233488"/>
              <a:chExt cx="5141912" cy="4359276"/>
            </a:xfrm>
          </p:grpSpPr>
          <p:sp>
            <p:nvSpPr>
              <p:cNvPr id="12300" name="AutoShape 8"/>
              <p:cNvSpPr>
                <a:spLocks noChangeAspect="1" noTextEdit="1"/>
              </p:cNvSpPr>
              <p:nvPr/>
            </p:nvSpPr>
            <p:spPr>
              <a:xfrm>
                <a:off x="4056063" y="1236663"/>
                <a:ext cx="5135562" cy="43497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pic>
            <p:nvPicPr>
              <p:cNvPr id="12301" name="Picture 10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5800" y="3241676"/>
                <a:ext cx="1719262" cy="23510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02" name="Picture 1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54476" y="2573338"/>
                <a:ext cx="1717675" cy="23495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03" name="Picture 12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8713" y="2573338"/>
                <a:ext cx="1717675" cy="2349500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04" name="Picture 13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65800" y="1233488"/>
                <a:ext cx="1719262" cy="201453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05" name="Picture 14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54476" y="1233488"/>
                <a:ext cx="1717675" cy="1347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2306" name="Picture 15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78713" y="1233488"/>
                <a:ext cx="1717675" cy="1347788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12299" name="图片 28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148746" y="1556237"/>
              <a:ext cx="5067291" cy="2856559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Import &amp; Cleaning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Oval 6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10800000" flipV="1">
            <a:off x="1754188" y="3779838"/>
            <a:ext cx="2151063" cy="454025"/>
          </a:xfrm>
          <a:prstGeom prst="ellipse">
            <a:avLst/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1612900" y="1438275"/>
            <a:ext cx="2482850" cy="248443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1873250" y="1181100"/>
            <a:ext cx="782638" cy="779463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B1D3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5"/>
            </p:custDataLst>
          </p:nvPr>
        </p:nvSpPr>
        <p:spPr>
          <a:xfrm>
            <a:off x="1874838" y="1701800"/>
            <a:ext cx="1958975" cy="195897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Oval 65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0800000" flipV="1">
            <a:off x="4962525" y="5721350"/>
            <a:ext cx="2152650" cy="454025"/>
          </a:xfrm>
          <a:prstGeom prst="ellipse">
            <a:avLst/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椭圆 11"/>
          <p:cNvSpPr/>
          <p:nvPr>
            <p:custDataLst>
              <p:tags r:id="rId7"/>
            </p:custDataLst>
          </p:nvPr>
        </p:nvSpPr>
        <p:spPr>
          <a:xfrm>
            <a:off x="4819650" y="3381375"/>
            <a:ext cx="2484438" cy="248285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5084763" y="3122613"/>
            <a:ext cx="779463" cy="779463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>
            <p:custDataLst>
              <p:tags r:id="rId9"/>
            </p:custDataLst>
          </p:nvPr>
        </p:nvSpPr>
        <p:spPr>
          <a:xfrm>
            <a:off x="5083175" y="3643313"/>
            <a:ext cx="1958975" cy="195897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Oval 6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 rot="10800000" flipV="1">
            <a:off x="7983538" y="3779838"/>
            <a:ext cx="2151063" cy="454025"/>
          </a:xfrm>
          <a:prstGeom prst="ellipse">
            <a:avLst/>
          </a:prstGeom>
          <a:gradFill rotWithShape="1">
            <a:gsLst>
              <a:gs pos="0">
                <a:schemeClr val="bg1">
                  <a:lumMod val="65000"/>
                </a:schemeClr>
              </a:gs>
              <a:gs pos="100000">
                <a:srgbClr val="EEECE1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>
            <p:custDataLst>
              <p:tags r:id="rId11"/>
            </p:custDataLst>
          </p:nvPr>
        </p:nvSpPr>
        <p:spPr>
          <a:xfrm>
            <a:off x="7842250" y="1438275"/>
            <a:ext cx="2482850" cy="248443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>
            <p:custDataLst>
              <p:tags r:id="rId12"/>
            </p:custDataLst>
          </p:nvPr>
        </p:nvSpPr>
        <p:spPr>
          <a:xfrm>
            <a:off x="8104188" y="1181100"/>
            <a:ext cx="782638" cy="779463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椭圆 17"/>
          <p:cNvSpPr/>
          <p:nvPr>
            <p:custDataLst>
              <p:tags r:id="rId13"/>
            </p:custDataLst>
          </p:nvPr>
        </p:nvSpPr>
        <p:spPr>
          <a:xfrm>
            <a:off x="8104188" y="1701800"/>
            <a:ext cx="1958975" cy="1958975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4356" name="组合 21"/>
          <p:cNvGrpSpPr/>
          <p:nvPr>
            <p:custDataLst>
              <p:tags r:id="rId14"/>
            </p:custDataLst>
          </p:nvPr>
        </p:nvGrpSpPr>
        <p:grpSpPr>
          <a:xfrm>
            <a:off x="1612900" y="4328795"/>
            <a:ext cx="2482850" cy="1711325"/>
            <a:chOff x="1739170" y="4805006"/>
            <a:chExt cx="2483018" cy="1711618"/>
          </a:xfrm>
        </p:grpSpPr>
        <p:pic>
          <p:nvPicPr>
            <p:cNvPr id="14368" name="图片 2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739170" y="4805006"/>
              <a:ext cx="2483018" cy="29263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369" name="图片 23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739170" y="6217894"/>
              <a:ext cx="2480610" cy="2987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370" name="文本框 24"/>
            <p:cNvSpPr txBox="1"/>
            <p:nvPr>
              <p:custDataLst>
                <p:tags r:id="rId19"/>
              </p:custDataLst>
            </p:nvPr>
          </p:nvSpPr>
          <p:spPr>
            <a:xfrm>
              <a:off x="2001528" y="5288206"/>
              <a:ext cx="1919070" cy="5531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 eaLnBrk="1" hangingPunct="1"/>
              <a:r>
                <a:rPr lang="en-US" altLang="en-US" sz="15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Split Order Date → Year &amp; Month</a:t>
              </a:r>
              <a:endParaRPr lang="en-US" altLang="en-US" sz="1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357" name="组合 25"/>
          <p:cNvGrpSpPr/>
          <p:nvPr>
            <p:custDataLst>
              <p:tags r:id="rId20"/>
            </p:custDataLst>
          </p:nvPr>
        </p:nvGrpSpPr>
        <p:grpSpPr>
          <a:xfrm>
            <a:off x="7807325" y="4328795"/>
            <a:ext cx="2484438" cy="1711325"/>
            <a:chOff x="1739170" y="4805006"/>
            <a:chExt cx="2483018" cy="1711618"/>
          </a:xfrm>
        </p:grpSpPr>
        <p:pic>
          <p:nvPicPr>
            <p:cNvPr id="14365" name="图片 26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739170" y="4805006"/>
              <a:ext cx="2483018" cy="29263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366" name="图片 2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739170" y="6217894"/>
              <a:ext cx="2480610" cy="2987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367" name="文本框 28"/>
            <p:cNvSpPr txBox="1"/>
            <p:nvPr>
              <p:custDataLst>
                <p:tags r:id="rId23"/>
              </p:custDataLst>
            </p:nvPr>
          </p:nvSpPr>
          <p:spPr>
            <a:xfrm>
              <a:off x="2036430" y="5288206"/>
              <a:ext cx="1919070" cy="5531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 eaLnBrk="1" hangingPunct="1"/>
              <a:r>
                <a:rPr lang="en-US" altLang="en-US" sz="15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Structured dataset for Pivot Tables</a:t>
              </a:r>
              <a:endParaRPr lang="en-US" altLang="en-US" sz="1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358" name="组合 29"/>
          <p:cNvGrpSpPr/>
          <p:nvPr>
            <p:custDataLst>
              <p:tags r:id="rId24"/>
            </p:custDataLst>
          </p:nvPr>
        </p:nvGrpSpPr>
        <p:grpSpPr>
          <a:xfrm>
            <a:off x="4960938" y="1091883"/>
            <a:ext cx="2482850" cy="1711325"/>
            <a:chOff x="1739170" y="4805006"/>
            <a:chExt cx="2483018" cy="1711618"/>
          </a:xfrm>
        </p:grpSpPr>
        <p:pic>
          <p:nvPicPr>
            <p:cNvPr id="14362" name="图片 30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739170" y="4805006"/>
              <a:ext cx="2483018" cy="29263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363" name="图片 31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739170" y="6217894"/>
              <a:ext cx="2480610" cy="2987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4364" name="文本框 32"/>
            <p:cNvSpPr txBox="1"/>
            <p:nvPr>
              <p:custDataLst>
                <p:tags r:id="rId27"/>
              </p:custDataLst>
            </p:nvPr>
          </p:nvSpPr>
          <p:spPr>
            <a:xfrm>
              <a:off x="1997083" y="5403796"/>
              <a:ext cx="1919070" cy="5531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just" eaLnBrk="1" hangingPunct="1"/>
              <a:r>
                <a:rPr lang="en-US" altLang="en-US" sz="15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Created calculated fields</a:t>
              </a:r>
              <a:endParaRPr lang="en-US" altLang="en-US" sz="15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359" name="文本框 33"/>
          <p:cNvSpPr txBox="1"/>
          <p:nvPr>
            <p:custDataLst>
              <p:tags r:id="rId28"/>
            </p:custDataLst>
          </p:nvPr>
        </p:nvSpPr>
        <p:spPr>
          <a:xfrm>
            <a:off x="1989138" y="1327150"/>
            <a:ext cx="598487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altLang="zh-CN" sz="24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60" name="文本框 34"/>
          <p:cNvSpPr txBox="1"/>
          <p:nvPr>
            <p:custDataLst>
              <p:tags r:id="rId29"/>
            </p:custDataLst>
          </p:nvPr>
        </p:nvSpPr>
        <p:spPr>
          <a:xfrm>
            <a:off x="8196263" y="1339850"/>
            <a:ext cx="598487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en-US" altLang="zh-CN" sz="24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61" name="文本框 35"/>
          <p:cNvSpPr txBox="1"/>
          <p:nvPr>
            <p:custDataLst>
              <p:tags r:id="rId30"/>
            </p:custDataLst>
          </p:nvPr>
        </p:nvSpPr>
        <p:spPr>
          <a:xfrm>
            <a:off x="5214938" y="3259138"/>
            <a:ext cx="596900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just" eaLnBrk="1" hangingPunct="1"/>
            <a:r>
              <a:rPr lang="en-US" altLang="zh-CN" sz="24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en-US" altLang="zh-CN" sz="24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Transformation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/>
        </p:nvSpPr>
        <p:spPr>
          <a:xfrm>
            <a:off x="0" y="279400"/>
            <a:ext cx="127000" cy="3683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365" name="组合 5"/>
          <p:cNvGrpSpPr/>
          <p:nvPr/>
        </p:nvGrpSpPr>
        <p:grpSpPr>
          <a:xfrm>
            <a:off x="4532313" y="1968500"/>
            <a:ext cx="3482975" cy="3854450"/>
            <a:chOff x="4545013" y="2108201"/>
            <a:chExt cx="3482975" cy="3854449"/>
          </a:xfrm>
        </p:grpSpPr>
        <p:sp>
          <p:nvSpPr>
            <p:cNvPr id="15381" name="Freeform 10"/>
            <p:cNvSpPr/>
            <p:nvPr/>
          </p:nvSpPr>
          <p:spPr>
            <a:xfrm>
              <a:off x="4814888" y="3854450"/>
              <a:ext cx="533400" cy="1042987"/>
            </a:xfrm>
            <a:custGeom>
              <a:avLst/>
              <a:gdLst/>
              <a:ahLst/>
              <a:cxnLst>
                <a:cxn ang="0">
                  <a:pos x="25574" y="1042987"/>
                </a:cxn>
                <a:cxn ang="0">
                  <a:pos x="0" y="793181"/>
                </a:cxn>
                <a:cxn ang="0">
                  <a:pos x="505999" y="0"/>
                </a:cxn>
                <a:cxn ang="0">
                  <a:pos x="533400" y="60172"/>
                </a:cxn>
                <a:cxn ang="0">
                  <a:pos x="65762" y="793181"/>
                </a:cxn>
                <a:cxn ang="0">
                  <a:pos x="89509" y="1028400"/>
                </a:cxn>
                <a:cxn ang="0">
                  <a:pos x="25574" y="1042987"/>
                </a:cxn>
              </a:cxnLst>
              <a:pathLst>
                <a:path w="292" h="572">
                  <a:moveTo>
                    <a:pt x="14" y="572"/>
                  </a:moveTo>
                  <a:cubicBezTo>
                    <a:pt x="4" y="527"/>
                    <a:pt x="0" y="481"/>
                    <a:pt x="0" y="435"/>
                  </a:cubicBezTo>
                  <a:cubicBezTo>
                    <a:pt x="0" y="250"/>
                    <a:pt x="108" y="79"/>
                    <a:pt x="277" y="0"/>
                  </a:cubicBezTo>
                  <a:cubicBezTo>
                    <a:pt x="292" y="33"/>
                    <a:pt x="292" y="33"/>
                    <a:pt x="292" y="33"/>
                  </a:cubicBezTo>
                  <a:cubicBezTo>
                    <a:pt x="136" y="106"/>
                    <a:pt x="36" y="264"/>
                    <a:pt x="36" y="435"/>
                  </a:cubicBezTo>
                  <a:cubicBezTo>
                    <a:pt x="36" y="479"/>
                    <a:pt x="40" y="522"/>
                    <a:pt x="49" y="564"/>
                  </a:cubicBezTo>
                  <a:lnTo>
                    <a:pt x="14" y="572"/>
                  </a:ln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82" name="Freeform 11"/>
            <p:cNvSpPr/>
            <p:nvPr/>
          </p:nvSpPr>
          <p:spPr>
            <a:xfrm>
              <a:off x="5575300" y="5151438"/>
              <a:ext cx="1620838" cy="652462"/>
            </a:xfrm>
            <a:custGeom>
              <a:avLst/>
              <a:gdLst/>
              <a:ahLst/>
              <a:cxnLst>
                <a:cxn ang="0">
                  <a:pos x="394258" y="652462"/>
                </a:cxn>
                <a:cxn ang="0">
                  <a:pos x="0" y="583206"/>
                </a:cxn>
                <a:cxn ang="0">
                  <a:pos x="23728" y="523063"/>
                </a:cxn>
                <a:cxn ang="0">
                  <a:pos x="394258" y="586851"/>
                </a:cxn>
                <a:cxn ang="0">
                  <a:pos x="1567905" y="0"/>
                </a:cxn>
                <a:cxn ang="0">
                  <a:pos x="1620838" y="40095"/>
                </a:cxn>
                <a:cxn ang="0">
                  <a:pos x="1091510" y="486613"/>
                </a:cxn>
                <a:cxn ang="0">
                  <a:pos x="394258" y="652462"/>
                </a:cxn>
              </a:cxnLst>
              <a:pathLst>
                <a:path w="888" h="358">
                  <a:moveTo>
                    <a:pt x="216" y="358"/>
                  </a:moveTo>
                  <a:cubicBezTo>
                    <a:pt x="142" y="358"/>
                    <a:pt x="70" y="345"/>
                    <a:pt x="0" y="320"/>
                  </a:cubicBezTo>
                  <a:cubicBezTo>
                    <a:pt x="13" y="287"/>
                    <a:pt x="13" y="287"/>
                    <a:pt x="13" y="287"/>
                  </a:cubicBezTo>
                  <a:cubicBezTo>
                    <a:pt x="78" y="310"/>
                    <a:pt x="146" y="322"/>
                    <a:pt x="216" y="322"/>
                  </a:cubicBezTo>
                  <a:cubicBezTo>
                    <a:pt x="472" y="322"/>
                    <a:pt x="706" y="205"/>
                    <a:pt x="859" y="0"/>
                  </a:cubicBezTo>
                  <a:cubicBezTo>
                    <a:pt x="888" y="22"/>
                    <a:pt x="888" y="22"/>
                    <a:pt x="888" y="22"/>
                  </a:cubicBezTo>
                  <a:cubicBezTo>
                    <a:pt x="812" y="124"/>
                    <a:pt x="711" y="209"/>
                    <a:pt x="598" y="267"/>
                  </a:cubicBezTo>
                  <a:cubicBezTo>
                    <a:pt x="479" y="327"/>
                    <a:pt x="351" y="358"/>
                    <a:pt x="216" y="358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83" name="Freeform 12"/>
            <p:cNvSpPr/>
            <p:nvPr/>
          </p:nvSpPr>
          <p:spPr>
            <a:xfrm>
              <a:off x="7213600" y="3335338"/>
              <a:ext cx="274638" cy="717550"/>
            </a:xfrm>
            <a:custGeom>
              <a:avLst/>
              <a:gdLst/>
              <a:ahLst/>
              <a:cxnLst>
                <a:cxn ang="0">
                  <a:pos x="208725" y="717550"/>
                </a:cxn>
                <a:cxn ang="0">
                  <a:pos x="0" y="31039"/>
                </a:cxn>
                <a:cxn ang="0">
                  <a:pos x="58589" y="0"/>
                </a:cxn>
                <a:cxn ang="0">
                  <a:pos x="274638" y="710247"/>
                </a:cxn>
                <a:cxn ang="0">
                  <a:pos x="208725" y="717550"/>
                </a:cxn>
              </a:cxnLst>
              <a:pathLst>
                <a:path w="150" h="393">
                  <a:moveTo>
                    <a:pt x="114" y="393"/>
                  </a:moveTo>
                  <a:cubicBezTo>
                    <a:pt x="100" y="261"/>
                    <a:pt x="61" y="135"/>
                    <a:pt x="0" y="17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95" y="122"/>
                    <a:pt x="135" y="253"/>
                    <a:pt x="150" y="389"/>
                  </a:cubicBezTo>
                  <a:lnTo>
                    <a:pt x="114" y="393"/>
                  </a:ln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1" name="Group 54"/>
            <p:cNvGrpSpPr/>
            <p:nvPr/>
          </p:nvGrpSpPr>
          <p:grpSpPr>
            <a:xfrm>
              <a:off x="5311775" y="2108201"/>
              <a:ext cx="984251" cy="369886"/>
              <a:chOff x="5311775" y="2108201"/>
              <a:chExt cx="984251" cy="369886"/>
            </a:xfrm>
            <a:solidFill>
              <a:schemeClr val="tx2"/>
            </a:solidFill>
          </p:grpSpPr>
          <p:sp>
            <p:nvSpPr>
              <p:cNvPr id="31" name="Freeform 9"/>
              <p:cNvSpPr/>
              <p:nvPr/>
            </p:nvSpPr>
            <p:spPr bwMode="auto">
              <a:xfrm>
                <a:off x="5311775" y="2108201"/>
                <a:ext cx="230188" cy="360362"/>
              </a:xfrm>
              <a:custGeom>
                <a:avLst/>
                <a:gdLst>
                  <a:gd name="T0" fmla="*/ 145 w 145"/>
                  <a:gd name="T1" fmla="*/ 227 h 227"/>
                  <a:gd name="T2" fmla="*/ 0 w 145"/>
                  <a:gd name="T3" fmla="*/ 114 h 227"/>
                  <a:gd name="T4" fmla="*/ 145 w 145"/>
                  <a:gd name="T5" fmla="*/ 0 h 227"/>
                  <a:gd name="T6" fmla="*/ 145 w 145"/>
                  <a:gd name="T7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5" h="227">
                    <a:moveTo>
                      <a:pt x="145" y="227"/>
                    </a:moveTo>
                    <a:lnTo>
                      <a:pt x="0" y="114"/>
                    </a:lnTo>
                    <a:lnTo>
                      <a:pt x="145" y="0"/>
                    </a:lnTo>
                    <a:lnTo>
                      <a:pt x="145" y="227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5472113" y="2244725"/>
                <a:ext cx="823913" cy="233362"/>
              </a:xfrm>
              <a:custGeom>
                <a:avLst/>
                <a:gdLst>
                  <a:gd name="T0" fmla="*/ 437 w 452"/>
                  <a:gd name="T1" fmla="*/ 128 h 128"/>
                  <a:gd name="T2" fmla="*/ 0 w 452"/>
                  <a:gd name="T3" fmla="*/ 36 h 128"/>
                  <a:gd name="T4" fmla="*/ 0 w 452"/>
                  <a:gd name="T5" fmla="*/ 0 h 128"/>
                  <a:gd name="T6" fmla="*/ 452 w 452"/>
                  <a:gd name="T7" fmla="*/ 95 h 128"/>
                  <a:gd name="T8" fmla="*/ 437 w 452"/>
                  <a:gd name="T9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128">
                    <a:moveTo>
                      <a:pt x="437" y="128"/>
                    </a:moveTo>
                    <a:cubicBezTo>
                      <a:pt x="299" y="67"/>
                      <a:pt x="152" y="36"/>
                      <a:pt x="0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7" y="0"/>
                      <a:pt x="309" y="32"/>
                      <a:pt x="452" y="95"/>
                    </a:cubicBezTo>
                    <a:lnTo>
                      <a:pt x="437" y="128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5385" name="Freeform 5"/>
            <p:cNvSpPr>
              <a:spLocks noEditPoints="1"/>
            </p:cNvSpPr>
            <p:nvPr/>
          </p:nvSpPr>
          <p:spPr>
            <a:xfrm>
              <a:off x="5289550" y="3338513"/>
              <a:ext cx="925513" cy="925512"/>
            </a:xfrm>
            <a:custGeom>
              <a:avLst/>
              <a:gdLst/>
              <a:ahLst/>
              <a:cxnLst>
                <a:cxn ang="0">
                  <a:pos x="461844" y="925512"/>
                </a:cxn>
                <a:cxn ang="0">
                  <a:pos x="0" y="461843"/>
                </a:cxn>
                <a:cxn ang="0">
                  <a:pos x="461844" y="0"/>
                </a:cxn>
                <a:cxn ang="0">
                  <a:pos x="925513" y="461843"/>
                </a:cxn>
                <a:cxn ang="0">
                  <a:pos x="461844" y="925512"/>
                </a:cxn>
                <a:cxn ang="0">
                  <a:pos x="461844" y="73019"/>
                </a:cxn>
                <a:cxn ang="0">
                  <a:pos x="73019" y="461843"/>
                </a:cxn>
                <a:cxn ang="0">
                  <a:pos x="461844" y="852493"/>
                </a:cxn>
                <a:cxn ang="0">
                  <a:pos x="852494" y="461843"/>
                </a:cxn>
                <a:cxn ang="0">
                  <a:pos x="461844" y="73019"/>
                </a:cxn>
              </a:cxnLst>
              <a:pathLst>
                <a:path w="507" h="507">
                  <a:moveTo>
                    <a:pt x="253" y="507"/>
                  </a:moveTo>
                  <a:cubicBezTo>
                    <a:pt x="113" y="507"/>
                    <a:pt x="0" y="393"/>
                    <a:pt x="0" y="253"/>
                  </a:cubicBezTo>
                  <a:cubicBezTo>
                    <a:pt x="0" y="114"/>
                    <a:pt x="113" y="0"/>
                    <a:pt x="253" y="0"/>
                  </a:cubicBezTo>
                  <a:cubicBezTo>
                    <a:pt x="393" y="0"/>
                    <a:pt x="507" y="114"/>
                    <a:pt x="507" y="253"/>
                  </a:cubicBezTo>
                  <a:cubicBezTo>
                    <a:pt x="507" y="393"/>
                    <a:pt x="393" y="507"/>
                    <a:pt x="253" y="507"/>
                  </a:cubicBezTo>
                  <a:close/>
                  <a:moveTo>
                    <a:pt x="253" y="40"/>
                  </a:moveTo>
                  <a:cubicBezTo>
                    <a:pt x="136" y="40"/>
                    <a:pt x="40" y="136"/>
                    <a:pt x="40" y="253"/>
                  </a:cubicBezTo>
                  <a:cubicBezTo>
                    <a:pt x="40" y="371"/>
                    <a:pt x="136" y="467"/>
                    <a:pt x="253" y="467"/>
                  </a:cubicBezTo>
                  <a:cubicBezTo>
                    <a:pt x="371" y="467"/>
                    <a:pt x="467" y="371"/>
                    <a:pt x="467" y="253"/>
                  </a:cubicBezTo>
                  <a:cubicBezTo>
                    <a:pt x="467" y="136"/>
                    <a:pt x="371" y="40"/>
                    <a:pt x="253" y="40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86" name="Freeform 6"/>
            <p:cNvSpPr>
              <a:spLocks noEditPoints="1"/>
            </p:cNvSpPr>
            <p:nvPr/>
          </p:nvSpPr>
          <p:spPr>
            <a:xfrm>
              <a:off x="4545013" y="4789488"/>
              <a:ext cx="1173163" cy="1173162"/>
            </a:xfrm>
            <a:custGeom>
              <a:avLst/>
              <a:gdLst/>
              <a:ahLst/>
              <a:cxnLst>
                <a:cxn ang="0">
                  <a:pos x="587494" y="1173162"/>
                </a:cxn>
                <a:cxn ang="0">
                  <a:pos x="0" y="585669"/>
                </a:cxn>
                <a:cxn ang="0">
                  <a:pos x="587494" y="0"/>
                </a:cxn>
                <a:cxn ang="0">
                  <a:pos x="1173163" y="585669"/>
                </a:cxn>
                <a:cxn ang="0">
                  <a:pos x="587494" y="1173162"/>
                </a:cxn>
                <a:cxn ang="0">
                  <a:pos x="587494" y="72981"/>
                </a:cxn>
                <a:cxn ang="0">
                  <a:pos x="72981" y="585669"/>
                </a:cxn>
                <a:cxn ang="0">
                  <a:pos x="587494" y="1100181"/>
                </a:cxn>
                <a:cxn ang="0">
                  <a:pos x="1100182" y="585669"/>
                </a:cxn>
                <a:cxn ang="0">
                  <a:pos x="587494" y="72981"/>
                </a:cxn>
              </a:cxnLst>
              <a:pathLst>
                <a:path w="643" h="643">
                  <a:moveTo>
                    <a:pt x="322" y="643"/>
                  </a:moveTo>
                  <a:cubicBezTo>
                    <a:pt x="145" y="643"/>
                    <a:pt x="0" y="498"/>
                    <a:pt x="0" y="321"/>
                  </a:cubicBezTo>
                  <a:cubicBezTo>
                    <a:pt x="0" y="144"/>
                    <a:pt x="145" y="0"/>
                    <a:pt x="322" y="0"/>
                  </a:cubicBezTo>
                  <a:cubicBezTo>
                    <a:pt x="499" y="0"/>
                    <a:pt x="643" y="144"/>
                    <a:pt x="643" y="321"/>
                  </a:cubicBezTo>
                  <a:cubicBezTo>
                    <a:pt x="643" y="498"/>
                    <a:pt x="499" y="643"/>
                    <a:pt x="322" y="643"/>
                  </a:cubicBezTo>
                  <a:close/>
                  <a:moveTo>
                    <a:pt x="322" y="40"/>
                  </a:moveTo>
                  <a:cubicBezTo>
                    <a:pt x="167" y="40"/>
                    <a:pt x="40" y="166"/>
                    <a:pt x="40" y="321"/>
                  </a:cubicBezTo>
                  <a:cubicBezTo>
                    <a:pt x="40" y="476"/>
                    <a:pt x="167" y="603"/>
                    <a:pt x="322" y="603"/>
                  </a:cubicBezTo>
                  <a:cubicBezTo>
                    <a:pt x="477" y="603"/>
                    <a:pt x="603" y="476"/>
                    <a:pt x="603" y="321"/>
                  </a:cubicBezTo>
                  <a:cubicBezTo>
                    <a:pt x="603" y="166"/>
                    <a:pt x="477" y="40"/>
                    <a:pt x="322" y="40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87" name="Freeform 7"/>
            <p:cNvSpPr>
              <a:spLocks noEditPoints="1"/>
            </p:cNvSpPr>
            <p:nvPr/>
          </p:nvSpPr>
          <p:spPr>
            <a:xfrm>
              <a:off x="6781800" y="4010025"/>
              <a:ext cx="1246188" cy="1246187"/>
            </a:xfrm>
            <a:custGeom>
              <a:avLst/>
              <a:gdLst/>
              <a:ahLst/>
              <a:cxnLst>
                <a:cxn ang="0">
                  <a:pos x="624006" y="1246187"/>
                </a:cxn>
                <a:cxn ang="0">
                  <a:pos x="0" y="622181"/>
                </a:cxn>
                <a:cxn ang="0">
                  <a:pos x="624006" y="0"/>
                </a:cxn>
                <a:cxn ang="0">
                  <a:pos x="1246188" y="622181"/>
                </a:cxn>
                <a:cxn ang="0">
                  <a:pos x="624006" y="1246187"/>
                </a:cxn>
                <a:cxn ang="0">
                  <a:pos x="624006" y="72983"/>
                </a:cxn>
                <a:cxn ang="0">
                  <a:pos x="72983" y="622181"/>
                </a:cxn>
                <a:cxn ang="0">
                  <a:pos x="624006" y="1173204"/>
                </a:cxn>
                <a:cxn ang="0">
                  <a:pos x="1173205" y="622181"/>
                </a:cxn>
                <a:cxn ang="0">
                  <a:pos x="624006" y="72983"/>
                </a:cxn>
              </a:cxnLst>
              <a:pathLst>
                <a:path w="683" h="683">
                  <a:moveTo>
                    <a:pt x="342" y="683"/>
                  </a:moveTo>
                  <a:cubicBezTo>
                    <a:pt x="154" y="683"/>
                    <a:pt x="0" y="530"/>
                    <a:pt x="0" y="341"/>
                  </a:cubicBezTo>
                  <a:cubicBezTo>
                    <a:pt x="0" y="153"/>
                    <a:pt x="154" y="0"/>
                    <a:pt x="342" y="0"/>
                  </a:cubicBezTo>
                  <a:cubicBezTo>
                    <a:pt x="530" y="0"/>
                    <a:pt x="683" y="153"/>
                    <a:pt x="683" y="341"/>
                  </a:cubicBezTo>
                  <a:cubicBezTo>
                    <a:pt x="683" y="530"/>
                    <a:pt x="530" y="683"/>
                    <a:pt x="342" y="683"/>
                  </a:cubicBezTo>
                  <a:close/>
                  <a:moveTo>
                    <a:pt x="342" y="40"/>
                  </a:moveTo>
                  <a:cubicBezTo>
                    <a:pt x="176" y="40"/>
                    <a:pt x="40" y="175"/>
                    <a:pt x="40" y="341"/>
                  </a:cubicBezTo>
                  <a:cubicBezTo>
                    <a:pt x="40" y="508"/>
                    <a:pt x="176" y="643"/>
                    <a:pt x="342" y="643"/>
                  </a:cubicBezTo>
                  <a:cubicBezTo>
                    <a:pt x="508" y="643"/>
                    <a:pt x="643" y="508"/>
                    <a:pt x="643" y="341"/>
                  </a:cubicBezTo>
                  <a:cubicBezTo>
                    <a:pt x="643" y="175"/>
                    <a:pt x="508" y="40"/>
                    <a:pt x="342" y="40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388" name="Freeform 8"/>
            <p:cNvSpPr>
              <a:spLocks noEditPoints="1"/>
            </p:cNvSpPr>
            <p:nvPr/>
          </p:nvSpPr>
          <p:spPr>
            <a:xfrm>
              <a:off x="6135688" y="2117725"/>
              <a:ext cx="1414463" cy="1412875"/>
            </a:xfrm>
            <a:custGeom>
              <a:avLst/>
              <a:gdLst/>
              <a:ahLst/>
              <a:cxnLst>
                <a:cxn ang="0">
                  <a:pos x="708144" y="1412875"/>
                </a:cxn>
                <a:cxn ang="0">
                  <a:pos x="0" y="705526"/>
                </a:cxn>
                <a:cxn ang="0">
                  <a:pos x="708144" y="0"/>
                </a:cxn>
                <a:cxn ang="0">
                  <a:pos x="1414463" y="705526"/>
                </a:cxn>
                <a:cxn ang="0">
                  <a:pos x="708144" y="1412875"/>
                </a:cxn>
                <a:cxn ang="0">
                  <a:pos x="708144" y="80215"/>
                </a:cxn>
                <a:cxn ang="0">
                  <a:pos x="80305" y="705526"/>
                </a:cxn>
                <a:cxn ang="0">
                  <a:pos x="708144" y="1332660"/>
                </a:cxn>
                <a:cxn ang="0">
                  <a:pos x="1334158" y="705526"/>
                </a:cxn>
                <a:cxn ang="0">
                  <a:pos x="708144" y="80215"/>
                </a:cxn>
              </a:cxnLst>
              <a:pathLst>
                <a:path w="775" h="775">
                  <a:moveTo>
                    <a:pt x="388" y="775"/>
                  </a:moveTo>
                  <a:cubicBezTo>
                    <a:pt x="174" y="775"/>
                    <a:pt x="0" y="601"/>
                    <a:pt x="0" y="387"/>
                  </a:cubicBezTo>
                  <a:cubicBezTo>
                    <a:pt x="0" y="174"/>
                    <a:pt x="174" y="0"/>
                    <a:pt x="388" y="0"/>
                  </a:cubicBezTo>
                  <a:cubicBezTo>
                    <a:pt x="602" y="0"/>
                    <a:pt x="775" y="174"/>
                    <a:pt x="775" y="387"/>
                  </a:cubicBezTo>
                  <a:cubicBezTo>
                    <a:pt x="775" y="601"/>
                    <a:pt x="602" y="775"/>
                    <a:pt x="388" y="775"/>
                  </a:cubicBezTo>
                  <a:close/>
                  <a:moveTo>
                    <a:pt x="388" y="44"/>
                  </a:moveTo>
                  <a:cubicBezTo>
                    <a:pt x="199" y="44"/>
                    <a:pt x="44" y="198"/>
                    <a:pt x="44" y="387"/>
                  </a:cubicBezTo>
                  <a:cubicBezTo>
                    <a:pt x="44" y="577"/>
                    <a:pt x="199" y="731"/>
                    <a:pt x="388" y="731"/>
                  </a:cubicBezTo>
                  <a:cubicBezTo>
                    <a:pt x="577" y="731"/>
                    <a:pt x="731" y="577"/>
                    <a:pt x="731" y="387"/>
                  </a:cubicBezTo>
                  <a:cubicBezTo>
                    <a:pt x="731" y="198"/>
                    <a:pt x="577" y="44"/>
                    <a:pt x="388" y="44"/>
                  </a:cubicBez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6" name="Group 61"/>
            <p:cNvGrpSpPr/>
            <p:nvPr/>
          </p:nvGrpSpPr>
          <p:grpSpPr>
            <a:xfrm>
              <a:off x="5563171" y="3589719"/>
              <a:ext cx="376366" cy="373889"/>
              <a:chOff x="2611438" y="6434138"/>
              <a:chExt cx="241301" cy="239713"/>
            </a:xfrm>
            <a:solidFill>
              <a:schemeClr val="accent1"/>
            </a:solidFill>
          </p:grpSpPr>
          <p:sp>
            <p:nvSpPr>
              <p:cNvPr id="26" name="Freeform 240"/>
              <p:cNvSpPr>
                <a:spLocks noEditPoints="1"/>
              </p:cNvSpPr>
              <p:nvPr/>
            </p:nvSpPr>
            <p:spPr bwMode="auto">
              <a:xfrm>
                <a:off x="2682876" y="6434138"/>
                <a:ext cx="169863" cy="168275"/>
              </a:xfrm>
              <a:custGeom>
                <a:avLst/>
                <a:gdLst>
                  <a:gd name="T0" fmla="*/ 31 w 45"/>
                  <a:gd name="T1" fmla="*/ 5 h 45"/>
                  <a:gd name="T2" fmla="*/ 18 w 45"/>
                  <a:gd name="T3" fmla="*/ 13 h 45"/>
                  <a:gd name="T4" fmla="*/ 1 w 45"/>
                  <a:gd name="T5" fmla="*/ 30 h 45"/>
                  <a:gd name="T6" fmla="*/ 1 w 45"/>
                  <a:gd name="T7" fmla="*/ 35 h 45"/>
                  <a:gd name="T8" fmla="*/ 10 w 45"/>
                  <a:gd name="T9" fmla="*/ 44 h 45"/>
                  <a:gd name="T10" fmla="*/ 15 w 45"/>
                  <a:gd name="T11" fmla="*/ 44 h 45"/>
                  <a:gd name="T12" fmla="*/ 32 w 45"/>
                  <a:gd name="T13" fmla="*/ 27 h 45"/>
                  <a:gd name="T14" fmla="*/ 40 w 45"/>
                  <a:gd name="T15" fmla="*/ 14 h 45"/>
                  <a:gd name="T16" fmla="*/ 45 w 45"/>
                  <a:gd name="T17" fmla="*/ 0 h 45"/>
                  <a:gd name="T18" fmla="*/ 31 w 45"/>
                  <a:gd name="T19" fmla="*/ 5 h 45"/>
                  <a:gd name="T20" fmla="*/ 20 w 45"/>
                  <a:gd name="T21" fmla="*/ 34 h 45"/>
                  <a:gd name="T22" fmla="*/ 11 w 45"/>
                  <a:gd name="T23" fmla="*/ 34 h 45"/>
                  <a:gd name="T24" fmla="*/ 11 w 45"/>
                  <a:gd name="T25" fmla="*/ 25 h 45"/>
                  <a:gd name="T26" fmla="*/ 20 w 45"/>
                  <a:gd name="T27" fmla="*/ 25 h 45"/>
                  <a:gd name="T28" fmla="*/ 20 w 45"/>
                  <a:gd name="T29" fmla="*/ 34 h 45"/>
                  <a:gd name="T30" fmla="*/ 31 w 45"/>
                  <a:gd name="T31" fmla="*/ 23 h 45"/>
                  <a:gd name="T32" fmla="*/ 22 w 45"/>
                  <a:gd name="T33" fmla="*/ 23 h 45"/>
                  <a:gd name="T34" fmla="*/ 22 w 45"/>
                  <a:gd name="T35" fmla="*/ 14 h 45"/>
                  <a:gd name="T36" fmla="*/ 31 w 45"/>
                  <a:gd name="T37" fmla="*/ 14 h 45"/>
                  <a:gd name="T38" fmla="*/ 31 w 45"/>
                  <a:gd name="T3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45">
                    <a:moveTo>
                      <a:pt x="31" y="5"/>
                    </a:moveTo>
                    <a:cubicBezTo>
                      <a:pt x="27" y="6"/>
                      <a:pt x="21" y="10"/>
                      <a:pt x="18" y="13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4"/>
                      <a:pt x="1" y="3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" y="45"/>
                      <a:pt x="14" y="45"/>
                      <a:pt x="15" y="44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5" y="24"/>
                      <a:pt x="39" y="18"/>
                      <a:pt x="40" y="14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31" y="5"/>
                    </a:lnTo>
                    <a:close/>
                    <a:moveTo>
                      <a:pt x="20" y="34"/>
                    </a:moveTo>
                    <a:cubicBezTo>
                      <a:pt x="17" y="36"/>
                      <a:pt x="13" y="36"/>
                      <a:pt x="11" y="34"/>
                    </a:cubicBezTo>
                    <a:cubicBezTo>
                      <a:pt x="9" y="32"/>
                      <a:pt x="9" y="28"/>
                      <a:pt x="11" y="25"/>
                    </a:cubicBezTo>
                    <a:cubicBezTo>
                      <a:pt x="13" y="23"/>
                      <a:pt x="17" y="23"/>
                      <a:pt x="20" y="25"/>
                    </a:cubicBezTo>
                    <a:cubicBezTo>
                      <a:pt x="22" y="28"/>
                      <a:pt x="22" y="32"/>
                      <a:pt x="20" y="34"/>
                    </a:cubicBezTo>
                    <a:close/>
                    <a:moveTo>
                      <a:pt x="31" y="23"/>
                    </a:moveTo>
                    <a:cubicBezTo>
                      <a:pt x="29" y="25"/>
                      <a:pt x="25" y="25"/>
                      <a:pt x="22" y="23"/>
                    </a:cubicBezTo>
                    <a:cubicBezTo>
                      <a:pt x="20" y="20"/>
                      <a:pt x="20" y="16"/>
                      <a:pt x="22" y="14"/>
                    </a:cubicBezTo>
                    <a:cubicBezTo>
                      <a:pt x="25" y="12"/>
                      <a:pt x="29" y="12"/>
                      <a:pt x="31" y="14"/>
                    </a:cubicBezTo>
                    <a:cubicBezTo>
                      <a:pt x="33" y="16"/>
                      <a:pt x="33" y="20"/>
                      <a:pt x="31" y="23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241"/>
              <p:cNvSpPr/>
              <p:nvPr/>
            </p:nvSpPr>
            <p:spPr bwMode="auto">
              <a:xfrm>
                <a:off x="2619376" y="6500813"/>
                <a:ext cx="79375" cy="71438"/>
              </a:xfrm>
              <a:custGeom>
                <a:avLst/>
                <a:gdLst>
                  <a:gd name="T0" fmla="*/ 7 w 21"/>
                  <a:gd name="T1" fmla="*/ 17 h 19"/>
                  <a:gd name="T2" fmla="*/ 21 w 21"/>
                  <a:gd name="T3" fmla="*/ 3 h 19"/>
                  <a:gd name="T4" fmla="*/ 10 w 21"/>
                  <a:gd name="T5" fmla="*/ 3 h 19"/>
                  <a:gd name="T6" fmla="*/ 1 w 21"/>
                  <a:gd name="T7" fmla="*/ 12 h 19"/>
                  <a:gd name="T8" fmla="*/ 1 w 21"/>
                  <a:gd name="T9" fmla="*/ 17 h 19"/>
                  <a:gd name="T10" fmla="*/ 7 w 21"/>
                  <a:gd name="T11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7" y="17"/>
                    </a:moveTo>
                    <a:cubicBezTo>
                      <a:pt x="21" y="3"/>
                      <a:pt x="21" y="3"/>
                      <a:pt x="21" y="3"/>
                    </a:cubicBezTo>
                    <a:cubicBezTo>
                      <a:pt x="18" y="0"/>
                      <a:pt x="13" y="0"/>
                      <a:pt x="10" y="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3"/>
                      <a:pt x="0" y="16"/>
                      <a:pt x="1" y="17"/>
                    </a:cubicBezTo>
                    <a:cubicBezTo>
                      <a:pt x="3" y="19"/>
                      <a:pt x="5" y="19"/>
                      <a:pt x="7" y="17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242"/>
              <p:cNvSpPr/>
              <p:nvPr/>
            </p:nvSpPr>
            <p:spPr bwMode="auto">
              <a:xfrm>
                <a:off x="2713038" y="6588126"/>
                <a:ext cx="71438" cy="77788"/>
              </a:xfrm>
              <a:custGeom>
                <a:avLst/>
                <a:gdLst>
                  <a:gd name="T0" fmla="*/ 2 w 19"/>
                  <a:gd name="T1" fmla="*/ 14 h 21"/>
                  <a:gd name="T2" fmla="*/ 2 w 19"/>
                  <a:gd name="T3" fmla="*/ 20 h 21"/>
                  <a:gd name="T4" fmla="*/ 7 w 19"/>
                  <a:gd name="T5" fmla="*/ 20 h 21"/>
                  <a:gd name="T6" fmla="*/ 16 w 19"/>
                  <a:gd name="T7" fmla="*/ 11 h 21"/>
                  <a:gd name="T8" fmla="*/ 16 w 19"/>
                  <a:gd name="T9" fmla="*/ 0 h 21"/>
                  <a:gd name="T10" fmla="*/ 2 w 19"/>
                  <a:gd name="T11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2" y="14"/>
                    </a:moveTo>
                    <a:cubicBezTo>
                      <a:pt x="0" y="16"/>
                      <a:pt x="0" y="18"/>
                      <a:pt x="2" y="20"/>
                    </a:cubicBezTo>
                    <a:cubicBezTo>
                      <a:pt x="3" y="21"/>
                      <a:pt x="6" y="21"/>
                      <a:pt x="7" y="2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8"/>
                      <a:pt x="19" y="3"/>
                      <a:pt x="16" y="0"/>
                    </a:cubicBezTo>
                    <a:lnTo>
                      <a:pt x="2" y="14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43"/>
              <p:cNvSpPr/>
              <p:nvPr/>
            </p:nvSpPr>
            <p:spPr bwMode="auto">
              <a:xfrm>
                <a:off x="2668588" y="6577013"/>
                <a:ext cx="41275" cy="41275"/>
              </a:xfrm>
              <a:custGeom>
                <a:avLst/>
                <a:gdLst>
                  <a:gd name="T0" fmla="*/ 1 w 11"/>
                  <a:gd name="T1" fmla="*/ 2 h 11"/>
                  <a:gd name="T2" fmla="*/ 1 w 11"/>
                  <a:gd name="T3" fmla="*/ 4 h 11"/>
                  <a:gd name="T4" fmla="*/ 7 w 11"/>
                  <a:gd name="T5" fmla="*/ 10 h 11"/>
                  <a:gd name="T6" fmla="*/ 9 w 11"/>
                  <a:gd name="T7" fmla="*/ 10 h 11"/>
                  <a:gd name="T8" fmla="*/ 11 w 11"/>
                  <a:gd name="T9" fmla="*/ 9 h 11"/>
                  <a:gd name="T10" fmla="*/ 2 w 11"/>
                  <a:gd name="T11" fmla="*/ 0 h 11"/>
                  <a:gd name="T12" fmla="*/ 1 w 11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" y="2"/>
                    </a:moveTo>
                    <a:cubicBezTo>
                      <a:pt x="0" y="2"/>
                      <a:pt x="0" y="4"/>
                      <a:pt x="1" y="4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9" y="11"/>
                      <a:pt x="9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244"/>
              <p:cNvSpPr/>
              <p:nvPr/>
            </p:nvSpPr>
            <p:spPr bwMode="auto">
              <a:xfrm>
                <a:off x="2611438" y="6599238"/>
                <a:ext cx="76200" cy="74613"/>
              </a:xfrm>
              <a:custGeom>
                <a:avLst/>
                <a:gdLst>
                  <a:gd name="T0" fmla="*/ 0 w 20"/>
                  <a:gd name="T1" fmla="*/ 20 h 20"/>
                  <a:gd name="T2" fmla="*/ 16 w 20"/>
                  <a:gd name="T3" fmla="*/ 4 h 20"/>
                  <a:gd name="T4" fmla="*/ 0 w 2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0">
                    <a:moveTo>
                      <a:pt x="0" y="20"/>
                    </a:moveTo>
                    <a:cubicBezTo>
                      <a:pt x="8" y="16"/>
                      <a:pt x="20" y="8"/>
                      <a:pt x="16" y="4"/>
                    </a:cubicBezTo>
                    <a:cubicBezTo>
                      <a:pt x="12" y="0"/>
                      <a:pt x="4" y="12"/>
                      <a:pt x="0" y="20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67"/>
            <p:cNvGrpSpPr/>
            <p:nvPr/>
          </p:nvGrpSpPr>
          <p:grpSpPr>
            <a:xfrm>
              <a:off x="4829151" y="5093146"/>
              <a:ext cx="504466" cy="501189"/>
              <a:chOff x="5016501" y="4030663"/>
              <a:chExt cx="244475" cy="242887"/>
            </a:xfrm>
            <a:solidFill>
              <a:schemeClr val="accent2"/>
            </a:solidFill>
          </p:grpSpPr>
          <p:sp>
            <p:nvSpPr>
              <p:cNvPr id="24" name="Freeform 434"/>
              <p:cNvSpPr/>
              <p:nvPr/>
            </p:nvSpPr>
            <p:spPr bwMode="auto">
              <a:xfrm>
                <a:off x="5016501" y="4030663"/>
                <a:ext cx="203200" cy="201613"/>
              </a:xfrm>
              <a:custGeom>
                <a:avLst/>
                <a:gdLst>
                  <a:gd name="T0" fmla="*/ 37 w 54"/>
                  <a:gd name="T1" fmla="*/ 23 h 54"/>
                  <a:gd name="T2" fmla="*/ 31 w 54"/>
                  <a:gd name="T3" fmla="*/ 23 h 54"/>
                  <a:gd name="T4" fmla="*/ 28 w 54"/>
                  <a:gd name="T5" fmla="*/ 8 h 54"/>
                  <a:gd name="T6" fmla="*/ 20 w 54"/>
                  <a:gd name="T7" fmla="*/ 0 h 54"/>
                  <a:gd name="T8" fmla="*/ 17 w 54"/>
                  <a:gd name="T9" fmla="*/ 14 h 54"/>
                  <a:gd name="T10" fmla="*/ 26 w 54"/>
                  <a:gd name="T11" fmla="*/ 23 h 54"/>
                  <a:gd name="T12" fmla="*/ 23 w 54"/>
                  <a:gd name="T13" fmla="*/ 25 h 54"/>
                  <a:gd name="T14" fmla="*/ 14 w 54"/>
                  <a:gd name="T15" fmla="*/ 17 h 54"/>
                  <a:gd name="T16" fmla="*/ 0 w 54"/>
                  <a:gd name="T17" fmla="*/ 20 h 54"/>
                  <a:gd name="T18" fmla="*/ 9 w 54"/>
                  <a:gd name="T19" fmla="*/ 28 h 54"/>
                  <a:gd name="T20" fmla="*/ 23 w 54"/>
                  <a:gd name="T21" fmla="*/ 31 h 54"/>
                  <a:gd name="T22" fmla="*/ 23 w 54"/>
                  <a:gd name="T23" fmla="*/ 37 h 54"/>
                  <a:gd name="T24" fmla="*/ 40 w 54"/>
                  <a:gd name="T25" fmla="*/ 54 h 54"/>
                  <a:gd name="T26" fmla="*/ 54 w 54"/>
                  <a:gd name="T27" fmla="*/ 40 h 54"/>
                  <a:gd name="T28" fmla="*/ 37 w 54"/>
                  <a:gd name="T29" fmla="*/ 2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54">
                    <a:moveTo>
                      <a:pt x="37" y="23"/>
                    </a:moveTo>
                    <a:cubicBezTo>
                      <a:pt x="35" y="21"/>
                      <a:pt x="33" y="21"/>
                      <a:pt x="31" y="23"/>
                    </a:cubicBezTo>
                    <a:cubicBezTo>
                      <a:pt x="31" y="23"/>
                      <a:pt x="37" y="17"/>
                      <a:pt x="28" y="8"/>
                    </a:cubicBezTo>
                    <a:cubicBezTo>
                      <a:pt x="26" y="6"/>
                      <a:pt x="20" y="0"/>
                      <a:pt x="20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6" y="25"/>
                      <a:pt x="9" y="28"/>
                    </a:cubicBezTo>
                    <a:cubicBezTo>
                      <a:pt x="17" y="37"/>
                      <a:pt x="23" y="31"/>
                      <a:pt x="23" y="31"/>
                    </a:cubicBezTo>
                    <a:cubicBezTo>
                      <a:pt x="21" y="33"/>
                      <a:pt x="21" y="35"/>
                      <a:pt x="23" y="37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54" y="40"/>
                      <a:pt x="54" y="40"/>
                      <a:pt x="54" y="40"/>
                    </a:cubicBezTo>
                    <a:lnTo>
                      <a:pt x="37" y="23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Freeform 435"/>
              <p:cNvSpPr/>
              <p:nvPr/>
            </p:nvSpPr>
            <p:spPr bwMode="auto">
              <a:xfrm>
                <a:off x="5178426" y="4187825"/>
                <a:ext cx="82550" cy="85725"/>
              </a:xfrm>
              <a:custGeom>
                <a:avLst/>
                <a:gdLst>
                  <a:gd name="T0" fmla="*/ 17 w 22"/>
                  <a:gd name="T1" fmla="*/ 3 h 23"/>
                  <a:gd name="T2" fmla="*/ 14 w 22"/>
                  <a:gd name="T3" fmla="*/ 0 h 23"/>
                  <a:gd name="T4" fmla="*/ 0 w 22"/>
                  <a:gd name="T5" fmla="*/ 15 h 23"/>
                  <a:gd name="T6" fmla="*/ 2 w 22"/>
                  <a:gd name="T7" fmla="*/ 17 h 23"/>
                  <a:gd name="T8" fmla="*/ 21 w 22"/>
                  <a:gd name="T9" fmla="*/ 22 h 23"/>
                  <a:gd name="T10" fmla="*/ 17 w 22"/>
                  <a:gd name="T11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3">
                    <a:moveTo>
                      <a:pt x="17" y="3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2" y="17"/>
                    </a:cubicBezTo>
                    <a:cubicBezTo>
                      <a:pt x="8" y="23"/>
                      <a:pt x="21" y="22"/>
                      <a:pt x="21" y="22"/>
                    </a:cubicBezTo>
                    <a:cubicBezTo>
                      <a:pt x="21" y="22"/>
                      <a:pt x="22" y="9"/>
                      <a:pt x="17" y="3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70"/>
            <p:cNvGrpSpPr/>
            <p:nvPr/>
          </p:nvGrpSpPr>
          <p:grpSpPr>
            <a:xfrm>
              <a:off x="7170737" y="4398961"/>
              <a:ext cx="468314" cy="468314"/>
              <a:chOff x="5497513" y="3068638"/>
              <a:chExt cx="239713" cy="239713"/>
            </a:xfrm>
            <a:solidFill>
              <a:schemeClr val="accent3"/>
            </a:solidFill>
          </p:grpSpPr>
          <p:sp>
            <p:nvSpPr>
              <p:cNvPr id="22" name="Freeform 367"/>
              <p:cNvSpPr/>
              <p:nvPr/>
            </p:nvSpPr>
            <p:spPr bwMode="auto">
              <a:xfrm>
                <a:off x="5572126" y="3162301"/>
                <a:ext cx="96838" cy="98425"/>
              </a:xfrm>
              <a:custGeom>
                <a:avLst/>
                <a:gdLst>
                  <a:gd name="T0" fmla="*/ 4 w 26"/>
                  <a:gd name="T1" fmla="*/ 25 h 26"/>
                  <a:gd name="T2" fmla="*/ 24 w 26"/>
                  <a:gd name="T3" fmla="*/ 15 h 26"/>
                  <a:gd name="T4" fmla="*/ 24 w 26"/>
                  <a:gd name="T5" fmla="*/ 11 h 26"/>
                  <a:gd name="T6" fmla="*/ 4 w 26"/>
                  <a:gd name="T7" fmla="*/ 1 h 26"/>
                  <a:gd name="T8" fmla="*/ 0 w 26"/>
                  <a:gd name="T9" fmla="*/ 3 h 26"/>
                  <a:gd name="T10" fmla="*/ 0 w 26"/>
                  <a:gd name="T11" fmla="*/ 23 h 26"/>
                  <a:gd name="T12" fmla="*/ 4 w 26"/>
                  <a:gd name="T1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4" y="25"/>
                    </a:moveTo>
                    <a:cubicBezTo>
                      <a:pt x="24" y="15"/>
                      <a:pt x="24" y="15"/>
                      <a:pt x="24" y="15"/>
                    </a:cubicBezTo>
                    <a:cubicBezTo>
                      <a:pt x="26" y="14"/>
                      <a:pt x="26" y="12"/>
                      <a:pt x="24" y="1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6"/>
                      <a:pt x="4" y="25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368"/>
              <p:cNvSpPr>
                <a:spLocks noEditPoints="1"/>
              </p:cNvSpPr>
              <p:nvPr/>
            </p:nvSpPr>
            <p:spPr bwMode="auto">
              <a:xfrm>
                <a:off x="5497513" y="3068638"/>
                <a:ext cx="239713" cy="239713"/>
              </a:xfrm>
              <a:custGeom>
                <a:avLst/>
                <a:gdLst>
                  <a:gd name="T0" fmla="*/ 58 w 64"/>
                  <a:gd name="T1" fmla="*/ 0 h 64"/>
                  <a:gd name="T2" fmla="*/ 6 w 64"/>
                  <a:gd name="T3" fmla="*/ 0 h 64"/>
                  <a:gd name="T4" fmla="*/ 0 w 64"/>
                  <a:gd name="T5" fmla="*/ 6 h 64"/>
                  <a:gd name="T6" fmla="*/ 0 w 64"/>
                  <a:gd name="T7" fmla="*/ 58 h 64"/>
                  <a:gd name="T8" fmla="*/ 6 w 64"/>
                  <a:gd name="T9" fmla="*/ 64 h 64"/>
                  <a:gd name="T10" fmla="*/ 58 w 64"/>
                  <a:gd name="T11" fmla="*/ 64 h 64"/>
                  <a:gd name="T12" fmla="*/ 64 w 64"/>
                  <a:gd name="T13" fmla="*/ 58 h 64"/>
                  <a:gd name="T14" fmla="*/ 64 w 64"/>
                  <a:gd name="T15" fmla="*/ 6 h 64"/>
                  <a:gd name="T16" fmla="*/ 58 w 64"/>
                  <a:gd name="T17" fmla="*/ 0 h 64"/>
                  <a:gd name="T18" fmla="*/ 40 w 64"/>
                  <a:gd name="T19" fmla="*/ 4 h 64"/>
                  <a:gd name="T20" fmla="*/ 44 w 64"/>
                  <a:gd name="T21" fmla="*/ 12 h 64"/>
                  <a:gd name="T22" fmla="*/ 36 w 64"/>
                  <a:gd name="T23" fmla="*/ 12 h 64"/>
                  <a:gd name="T24" fmla="*/ 32 w 64"/>
                  <a:gd name="T25" fmla="*/ 4 h 64"/>
                  <a:gd name="T26" fmla="*/ 40 w 64"/>
                  <a:gd name="T27" fmla="*/ 4 h 64"/>
                  <a:gd name="T28" fmla="*/ 24 w 64"/>
                  <a:gd name="T29" fmla="*/ 4 h 64"/>
                  <a:gd name="T30" fmla="*/ 28 w 64"/>
                  <a:gd name="T31" fmla="*/ 12 h 64"/>
                  <a:gd name="T32" fmla="*/ 20 w 64"/>
                  <a:gd name="T33" fmla="*/ 12 h 64"/>
                  <a:gd name="T34" fmla="*/ 16 w 64"/>
                  <a:gd name="T35" fmla="*/ 4 h 64"/>
                  <a:gd name="T36" fmla="*/ 24 w 64"/>
                  <a:gd name="T37" fmla="*/ 4 h 64"/>
                  <a:gd name="T38" fmla="*/ 4 w 64"/>
                  <a:gd name="T39" fmla="*/ 6 h 64"/>
                  <a:gd name="T40" fmla="*/ 6 w 64"/>
                  <a:gd name="T41" fmla="*/ 4 h 64"/>
                  <a:gd name="T42" fmla="*/ 8 w 64"/>
                  <a:gd name="T43" fmla="*/ 4 h 64"/>
                  <a:gd name="T44" fmla="*/ 12 w 64"/>
                  <a:gd name="T45" fmla="*/ 12 h 64"/>
                  <a:gd name="T46" fmla="*/ 4 w 64"/>
                  <a:gd name="T47" fmla="*/ 12 h 64"/>
                  <a:gd name="T48" fmla="*/ 4 w 64"/>
                  <a:gd name="T49" fmla="*/ 6 h 64"/>
                  <a:gd name="T50" fmla="*/ 60 w 64"/>
                  <a:gd name="T51" fmla="*/ 58 h 64"/>
                  <a:gd name="T52" fmla="*/ 58 w 64"/>
                  <a:gd name="T53" fmla="*/ 60 h 64"/>
                  <a:gd name="T54" fmla="*/ 6 w 64"/>
                  <a:gd name="T55" fmla="*/ 60 h 64"/>
                  <a:gd name="T56" fmla="*/ 4 w 64"/>
                  <a:gd name="T57" fmla="*/ 58 h 64"/>
                  <a:gd name="T58" fmla="*/ 4 w 64"/>
                  <a:gd name="T59" fmla="*/ 16 h 64"/>
                  <a:gd name="T60" fmla="*/ 60 w 64"/>
                  <a:gd name="T61" fmla="*/ 16 h 64"/>
                  <a:gd name="T62" fmla="*/ 60 w 64"/>
                  <a:gd name="T63" fmla="*/ 58 h 64"/>
                  <a:gd name="T64" fmla="*/ 52 w 64"/>
                  <a:gd name="T65" fmla="*/ 12 h 64"/>
                  <a:gd name="T66" fmla="*/ 48 w 64"/>
                  <a:gd name="T67" fmla="*/ 4 h 64"/>
                  <a:gd name="T68" fmla="*/ 56 w 64"/>
                  <a:gd name="T69" fmla="*/ 4 h 64"/>
                  <a:gd name="T70" fmla="*/ 60 w 64"/>
                  <a:gd name="T71" fmla="*/ 12 h 64"/>
                  <a:gd name="T72" fmla="*/ 52 w 64"/>
                  <a:gd name="T73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64">
                    <a:moveTo>
                      <a:pt x="5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4"/>
                      <a:pt x="6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1" y="64"/>
                      <a:pt x="64" y="61"/>
                      <a:pt x="64" y="58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  <a:moveTo>
                      <a:pt x="40" y="4"/>
                    </a:moveTo>
                    <a:cubicBezTo>
                      <a:pt x="44" y="12"/>
                      <a:pt x="44" y="12"/>
                      <a:pt x="44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2" y="4"/>
                      <a:pt x="32" y="4"/>
                      <a:pt x="32" y="4"/>
                    </a:cubicBezTo>
                    <a:lnTo>
                      <a:pt x="40" y="4"/>
                    </a:lnTo>
                    <a:close/>
                    <a:moveTo>
                      <a:pt x="24" y="4"/>
                    </a:moveTo>
                    <a:cubicBezTo>
                      <a:pt x="28" y="12"/>
                      <a:pt x="28" y="12"/>
                      <a:pt x="2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4"/>
                      <a:pt x="16" y="4"/>
                      <a:pt x="16" y="4"/>
                    </a:cubicBezTo>
                    <a:lnTo>
                      <a:pt x="24" y="4"/>
                    </a:lnTo>
                    <a:close/>
                    <a:moveTo>
                      <a:pt x="4" y="6"/>
                    </a:moveTo>
                    <a:cubicBezTo>
                      <a:pt x="4" y="5"/>
                      <a:pt x="5" y="4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6"/>
                    </a:lnTo>
                    <a:close/>
                    <a:moveTo>
                      <a:pt x="60" y="58"/>
                    </a:moveTo>
                    <a:cubicBezTo>
                      <a:pt x="60" y="59"/>
                      <a:pt x="59" y="60"/>
                      <a:pt x="58" y="60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60"/>
                      <a:pt x="4" y="59"/>
                      <a:pt x="4" y="5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60" y="16"/>
                      <a:pt x="60" y="16"/>
                      <a:pt x="60" y="16"/>
                    </a:cubicBezTo>
                    <a:lnTo>
                      <a:pt x="60" y="58"/>
                    </a:lnTo>
                    <a:close/>
                    <a:moveTo>
                      <a:pt x="52" y="12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60" y="12"/>
                      <a:pt x="60" y="12"/>
                      <a:pt x="60" y="12"/>
                    </a:cubicBezTo>
                    <a:lnTo>
                      <a:pt x="52" y="12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73"/>
            <p:cNvGrpSpPr/>
            <p:nvPr/>
          </p:nvGrpSpPr>
          <p:grpSpPr>
            <a:xfrm>
              <a:off x="6586473" y="2665312"/>
              <a:ext cx="512891" cy="383819"/>
              <a:chOff x="9344026" y="3128963"/>
              <a:chExt cx="239713" cy="179388"/>
            </a:xfrm>
            <a:solidFill>
              <a:schemeClr val="accent4"/>
            </a:solidFill>
          </p:grpSpPr>
          <p:sp>
            <p:nvSpPr>
              <p:cNvPr id="20" name="Freeform 375"/>
              <p:cNvSpPr>
                <a:spLocks noEditPoints="1"/>
              </p:cNvSpPr>
              <p:nvPr/>
            </p:nvSpPr>
            <p:spPr bwMode="auto">
              <a:xfrm>
                <a:off x="9344026" y="3128963"/>
                <a:ext cx="239713" cy="179388"/>
              </a:xfrm>
              <a:custGeom>
                <a:avLst/>
                <a:gdLst>
                  <a:gd name="T0" fmla="*/ 123 w 151"/>
                  <a:gd name="T1" fmla="*/ 0 h 113"/>
                  <a:gd name="T2" fmla="*/ 28 w 151"/>
                  <a:gd name="T3" fmla="*/ 0 h 113"/>
                  <a:gd name="T4" fmla="*/ 0 w 151"/>
                  <a:gd name="T5" fmla="*/ 66 h 113"/>
                  <a:gd name="T6" fmla="*/ 0 w 151"/>
                  <a:gd name="T7" fmla="*/ 113 h 113"/>
                  <a:gd name="T8" fmla="*/ 151 w 151"/>
                  <a:gd name="T9" fmla="*/ 113 h 113"/>
                  <a:gd name="T10" fmla="*/ 151 w 151"/>
                  <a:gd name="T11" fmla="*/ 66 h 113"/>
                  <a:gd name="T12" fmla="*/ 123 w 151"/>
                  <a:gd name="T13" fmla="*/ 0 h 113"/>
                  <a:gd name="T14" fmla="*/ 142 w 151"/>
                  <a:gd name="T15" fmla="*/ 104 h 113"/>
                  <a:gd name="T16" fmla="*/ 9 w 151"/>
                  <a:gd name="T17" fmla="*/ 104 h 113"/>
                  <a:gd name="T18" fmla="*/ 9 w 151"/>
                  <a:gd name="T19" fmla="*/ 75 h 113"/>
                  <a:gd name="T20" fmla="*/ 142 w 151"/>
                  <a:gd name="T21" fmla="*/ 75 h 113"/>
                  <a:gd name="T22" fmla="*/ 142 w 151"/>
                  <a:gd name="T23" fmla="*/ 10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1" h="113">
                    <a:moveTo>
                      <a:pt x="123" y="0"/>
                    </a:moveTo>
                    <a:lnTo>
                      <a:pt x="28" y="0"/>
                    </a:lnTo>
                    <a:lnTo>
                      <a:pt x="0" y="66"/>
                    </a:lnTo>
                    <a:lnTo>
                      <a:pt x="0" y="113"/>
                    </a:lnTo>
                    <a:lnTo>
                      <a:pt x="151" y="113"/>
                    </a:lnTo>
                    <a:lnTo>
                      <a:pt x="151" y="66"/>
                    </a:lnTo>
                    <a:lnTo>
                      <a:pt x="123" y="0"/>
                    </a:lnTo>
                    <a:close/>
                    <a:moveTo>
                      <a:pt x="142" y="104"/>
                    </a:moveTo>
                    <a:lnTo>
                      <a:pt x="9" y="104"/>
                    </a:lnTo>
                    <a:lnTo>
                      <a:pt x="9" y="75"/>
                    </a:lnTo>
                    <a:lnTo>
                      <a:pt x="142" y="75"/>
                    </a:lnTo>
                    <a:lnTo>
                      <a:pt x="142" y="104"/>
                    </a:ln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Rectangle 376"/>
              <p:cNvSpPr>
                <a:spLocks noChangeArrowheads="1"/>
              </p:cNvSpPr>
              <p:nvPr/>
            </p:nvSpPr>
            <p:spPr bwMode="auto">
              <a:xfrm>
                <a:off x="9539288" y="3263901"/>
                <a:ext cx="14288" cy="14288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379" name="TextBox 76"/>
          <p:cNvSpPr txBox="1"/>
          <p:nvPr/>
        </p:nvSpPr>
        <p:spPr>
          <a:xfrm>
            <a:off x="7726680" y="2329180"/>
            <a:ext cx="378714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Ensured consistency across measures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73" name="TextBox 82"/>
          <p:cNvSpPr txBox="1"/>
          <p:nvPr/>
        </p:nvSpPr>
        <p:spPr>
          <a:xfrm>
            <a:off x="817880" y="4821555"/>
            <a:ext cx="3715385" cy="33718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algn="l" eaLnBrk="1" hangingPunct="1"/>
            <a:r>
              <a: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Grouped, filtered, sorted as required</a:t>
            </a:r>
            <a:endParaRPr lang="en-US" alt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370" name="组合 44"/>
          <p:cNvGrpSpPr/>
          <p:nvPr/>
        </p:nvGrpSpPr>
        <p:grpSpPr>
          <a:xfrm>
            <a:off x="1824678" y="1493838"/>
            <a:ext cx="3325495" cy="828797"/>
            <a:chOff x="1840558" y="1633691"/>
            <a:chExt cx="3321952" cy="828561"/>
          </a:xfrm>
        </p:grpSpPr>
        <p:sp>
          <p:nvSpPr>
            <p:cNvPr id="15371" name="TextBox 86"/>
            <p:cNvSpPr txBox="1"/>
            <p:nvPr/>
          </p:nvSpPr>
          <p:spPr>
            <a:xfrm>
              <a:off x="1840558" y="2125163"/>
              <a:ext cx="3321952" cy="33708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algn="l" eaLnBrk="1" hangingPunct="1"/>
              <a:r>
                <a:rPr lang="en-US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One pivot per business question</a:t>
              </a:r>
              <a:endParaRPr lang="en-US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372" name="Freeform 37"/>
            <p:cNvSpPr/>
            <p:nvPr/>
          </p:nvSpPr>
          <p:spPr>
            <a:xfrm>
              <a:off x="4622006" y="1633691"/>
              <a:ext cx="465072" cy="427107"/>
            </a:xfrm>
            <a:custGeom>
              <a:avLst/>
              <a:gdLst/>
              <a:ahLst/>
              <a:cxnLst>
                <a:cxn ang="0">
                  <a:pos x="345053" y="22479"/>
                </a:cxn>
                <a:cxn ang="0">
                  <a:pos x="187529" y="29972"/>
                </a:cxn>
                <a:cxn ang="0">
                  <a:pos x="30005" y="59945"/>
                </a:cxn>
                <a:cxn ang="0">
                  <a:pos x="7501" y="59945"/>
                </a:cxn>
                <a:cxn ang="0">
                  <a:pos x="7501" y="82424"/>
                </a:cxn>
                <a:cxn ang="0">
                  <a:pos x="210033" y="419614"/>
                </a:cxn>
                <a:cxn ang="0">
                  <a:pos x="225035" y="427107"/>
                </a:cxn>
                <a:cxn ang="0">
                  <a:pos x="240037" y="427107"/>
                </a:cxn>
                <a:cxn ang="0">
                  <a:pos x="240037" y="397135"/>
                </a:cxn>
                <a:cxn ang="0">
                  <a:pos x="150023" y="247272"/>
                </a:cxn>
                <a:cxn ang="0">
                  <a:pos x="307548" y="224793"/>
                </a:cxn>
                <a:cxn ang="0">
                  <a:pos x="465072" y="209807"/>
                </a:cxn>
                <a:cxn ang="0">
                  <a:pos x="345053" y="22479"/>
                </a:cxn>
              </a:cxnLst>
              <a:pathLst>
                <a:path w="62" h="57">
                  <a:moveTo>
                    <a:pt x="46" y="3"/>
                  </a:moveTo>
                  <a:cubicBezTo>
                    <a:pt x="46" y="3"/>
                    <a:pt x="36" y="8"/>
                    <a:pt x="25" y="4"/>
                  </a:cubicBezTo>
                  <a:cubicBezTo>
                    <a:pt x="14" y="0"/>
                    <a:pt x="9" y="2"/>
                    <a:pt x="4" y="8"/>
                  </a:cubicBezTo>
                  <a:cubicBezTo>
                    <a:pt x="3" y="7"/>
                    <a:pt x="2" y="7"/>
                    <a:pt x="1" y="8"/>
                  </a:cubicBezTo>
                  <a:cubicBezTo>
                    <a:pt x="0" y="8"/>
                    <a:pt x="0" y="10"/>
                    <a:pt x="1" y="11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7"/>
                    <a:pt x="29" y="57"/>
                    <a:pt x="30" y="57"/>
                  </a:cubicBezTo>
                  <a:cubicBezTo>
                    <a:pt x="31" y="57"/>
                    <a:pt x="31" y="57"/>
                    <a:pt x="32" y="57"/>
                  </a:cubicBezTo>
                  <a:cubicBezTo>
                    <a:pt x="33" y="56"/>
                    <a:pt x="33" y="54"/>
                    <a:pt x="32" y="5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5" y="27"/>
                    <a:pt x="30" y="26"/>
                    <a:pt x="41" y="30"/>
                  </a:cubicBezTo>
                  <a:cubicBezTo>
                    <a:pt x="52" y="33"/>
                    <a:pt x="62" y="28"/>
                    <a:pt x="62" y="28"/>
                  </a:cubicBezTo>
                  <a:lnTo>
                    <a:pt x="46" y="3"/>
                  </a:ln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76" name="文本框 16"/>
          <p:cNvSpPr txBox="1"/>
          <p:nvPr/>
        </p:nvSpPr>
        <p:spPr>
          <a:xfrm>
            <a:off x="1997075" y="167005"/>
            <a:ext cx="76708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4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Pivot Table Creation</a:t>
            </a:r>
            <a:endParaRPr lang="en-US" altLang="en-US" sz="4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DIAGRAM_VIRTUALLY_FRAME" val="{&quot;height&quot;:303.90401574803144,&quot;left&quot;:596.2771653543307,&quot;top&quot;:153.5,&quot;width&quot;:165.47283464566937}"/>
</p:tagLst>
</file>

<file path=ppt/tags/tag10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100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01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02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03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04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05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06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07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08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09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1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110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11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12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113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14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15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16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17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18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19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2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120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21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22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23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24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25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26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27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28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29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3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130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31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32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33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34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35.xml><?xml version="1.0" encoding="utf-8"?>
<p:tagLst xmlns:p="http://schemas.openxmlformats.org/presentationml/2006/main">
  <p:tag name="KSO_WM_DIAGRAM_VIRTUALLY_FRAME" val="{&quot;height&quot;:281.64188976377955,&quot;left&quot;:39.27503937007873,&quot;top&quot;:161,&quot;width&quot;:883.9}"/>
</p:tagLst>
</file>

<file path=ppt/tags/tag136.xml><?xml version="1.0" encoding="utf-8"?>
<p:tagLst xmlns:p="http://schemas.openxmlformats.org/presentationml/2006/main">
  <p:tag name="KSO_WM_DIAGRAM_VIRTUALLY_FRAME" val="{&quot;height&quot;:174.2,&quot;left&quot;:77.75,&quot;top&quot;:365.75,&quot;width&quot;:798.8750393700786}"/>
</p:tagLst>
</file>

<file path=ppt/tags/tag137.xml><?xml version="1.0" encoding="utf-8"?>
<p:tagLst xmlns:p="http://schemas.openxmlformats.org/presentationml/2006/main">
  <p:tag name="KSO_WM_DIAGRAM_VIRTUALLY_FRAME" val="{&quot;height&quot;:174.2,&quot;left&quot;:77.75,&quot;top&quot;:365.75,&quot;width&quot;:798.8750393700786}"/>
</p:tagLst>
</file>

<file path=ppt/tags/tag138.xml><?xml version="1.0" encoding="utf-8"?>
<p:tagLst xmlns:p="http://schemas.openxmlformats.org/presentationml/2006/main">
  <p:tag name="KSO_WM_DIAGRAM_VIRTUALLY_FRAME" val="{&quot;height&quot;:174.2,&quot;left&quot;:77.75,&quot;top&quot;:365.75,&quot;width&quot;:798.8750393700786}"/>
</p:tagLst>
</file>

<file path=ppt/tags/tag139.xml><?xml version="1.0" encoding="utf-8"?>
<p:tagLst xmlns:p="http://schemas.openxmlformats.org/presentationml/2006/main">
  <p:tag name="KSO_WM_DIAGRAM_VIRTUALLY_FRAME" val="{&quot;height&quot;:174.2,&quot;left&quot;:77.75,&quot;top&quot;:365.75,&quot;width&quot;:798.8750393700786}"/>
</p:tagLst>
</file>

<file path=ppt/tags/tag14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140.xml><?xml version="1.0" encoding="utf-8"?>
<p:tagLst xmlns:p="http://schemas.openxmlformats.org/presentationml/2006/main">
  <p:tag name="KSO_WM_DIAGRAM_VIRTUALLY_FRAME" val="{&quot;height&quot;:162.1,&quot;left&quot;:77.75,&quot;top&quot;:365.75,&quot;width&quot;:798.8750393700786}"/>
</p:tagLst>
</file>

<file path=ppt/tags/tag141.xml><?xml version="1.0" encoding="utf-8"?>
<p:tagLst xmlns:p="http://schemas.openxmlformats.org/presentationml/2006/main">
  <p:tag name="KSO_WM_DIAGRAM_VIRTUALLY_FRAME" val="{&quot;height&quot;:174.2,&quot;left&quot;:77.75,&quot;top&quot;:365.75,&quot;width&quot;:798.8750393700786}"/>
</p:tagLst>
</file>

<file path=ppt/tags/tag142.xml><?xml version="1.0" encoding="utf-8"?>
<p:tagLst xmlns:p="http://schemas.openxmlformats.org/presentationml/2006/main">
  <p:tag name="KSO_WM_DIAGRAM_VIRTUALLY_FRAME" val="{&quot;height&quot;:174.2,&quot;left&quot;:77.75,&quot;top&quot;:365.75,&quot;width&quot;:798.8750393700786}"/>
</p:tagLst>
</file>

<file path=ppt/tags/tag143.xml><?xml version="1.0" encoding="utf-8"?>
<p:tagLst xmlns:p="http://schemas.openxmlformats.org/presentationml/2006/main">
  <p:tag name="KSO_WM_DIAGRAM_VIRTUALLY_FRAME" val="{&quot;height&quot;:174.2,&quot;left&quot;:77.75,&quot;top&quot;:365.75,&quot;width&quot;:798.8750393700786}"/>
</p:tagLst>
</file>

<file path=ppt/tags/tag144.xml><?xml version="1.0" encoding="utf-8"?>
<p:tagLst xmlns:p="http://schemas.openxmlformats.org/presentationml/2006/main">
  <p:tag name="KSO_WM_DIAGRAM_VIRTUALLY_FRAME" val="{&quot;height&quot;:174.2,&quot;left&quot;:77.75,&quot;top&quot;:365.75,&quot;width&quot;:798.8750393700786}"/>
</p:tagLst>
</file>

<file path=ppt/tags/tag145.xml><?xml version="1.0" encoding="utf-8"?>
<p:tagLst xmlns:p="http://schemas.openxmlformats.org/presentationml/2006/main">
  <p:tag name="KSO_WM_DIAGRAM_VIRTUALLY_FRAME" val="{&quot;height&quot;:174.2,&quot;left&quot;:77.75,&quot;top&quot;:365.75,&quot;width&quot;:798.8750393700786}"/>
</p:tagLst>
</file>

<file path=ppt/tags/tag146.xml><?xml version="1.0" encoding="utf-8"?>
<p:tagLst xmlns:p="http://schemas.openxmlformats.org/presentationml/2006/main">
  <p:tag name="KSO_WM_DIAGRAM_VIRTUALLY_FRAME" val="{&quot;height&quot;:174.2,&quot;left&quot;:77.75,&quot;top&quot;:365.75,&quot;width&quot;:798.8750393700786}"/>
</p:tagLst>
</file>

<file path=ppt/tags/tag147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48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49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5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150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51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52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53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54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55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56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57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58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59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6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160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61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62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63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64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65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66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67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68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69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7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170.xml><?xml version="1.0" encoding="utf-8"?>
<p:tagLst xmlns:p="http://schemas.openxmlformats.org/presentationml/2006/main">
  <p:tag name="KSO_WM_DIAGRAM_VIRTUALLY_FRAME" val="{&quot;height&quot;:336.7733070866142,&quot;left&quot;:124.62503937007872,&quot;top&quot;:112,&quot;width&quot;:729.7249606299213}"/>
</p:tagLst>
</file>

<file path=ppt/tags/tag171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72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73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74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75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76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77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78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79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8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180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81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82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83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84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85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86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87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88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89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9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190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91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92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93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94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95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96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97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98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199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2.xml><?xml version="1.0" encoding="utf-8"?>
<p:tagLst xmlns:p="http://schemas.openxmlformats.org/presentationml/2006/main">
  <p:tag name="KSO_WM_DIAGRAM_VIRTUALLY_FRAME" val="{&quot;height&quot;:303.90401574803144,&quot;left&quot;:596.2771653543307,&quot;top&quot;:153.5,&quot;width&quot;:165.47283464566937}"/>
</p:tagLst>
</file>

<file path=ppt/tags/tag20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200.xml><?xml version="1.0" encoding="utf-8"?>
<p:tagLst xmlns:p="http://schemas.openxmlformats.org/presentationml/2006/main">
  <p:tag name="KSO_WM_DIAGRAM_VIRTUALLY_FRAME" val="{&quot;height&quot;:321.5249606299213,&quot;left&quot;:81.45,&quot;top&quot;:120.62503937007872,&quot;width&quot;:798.2}"/>
</p:tagLst>
</file>

<file path=ppt/tags/tag201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02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03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04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05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06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07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08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09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1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210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11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12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29.85}"/>
</p:tagLst>
</file>

<file path=ppt/tags/tag213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14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15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16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17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18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19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2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220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21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22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23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24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25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26.xml><?xml version="1.0" encoding="utf-8"?>
<p:tagLst xmlns:p="http://schemas.openxmlformats.org/presentationml/2006/main">
  <p:tag name="KSO_WM_DIAGRAM_VIRTUALLY_FRAME" val="{&quot;height&quot;:315.8831496062992,&quot;left&quot;:75.5,&quot;top&quot;:143.87503937007872,&quot;width&quot;:808.8501574803149}"/>
</p:tagLst>
</file>

<file path=ppt/tags/tag23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24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25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26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27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28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29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3.xml><?xml version="1.0" encoding="utf-8"?>
<p:tagLst xmlns:p="http://schemas.openxmlformats.org/presentationml/2006/main">
  <p:tag name="KSO_WM_DIAGRAM_VIRTUALLY_FRAME" val="{&quot;height&quot;:303.90401574803144,&quot;left&quot;:596.2771653543307,&quot;top&quot;:153.5,&quot;width&quot;:165.47283464566937}"/>
</p:tagLst>
</file>

<file path=ppt/tags/tag30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31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32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33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34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35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36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37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38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39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4.xml><?xml version="1.0" encoding="utf-8"?>
<p:tagLst xmlns:p="http://schemas.openxmlformats.org/presentationml/2006/main">
  <p:tag name="KSO_WM_DIAGRAM_VIRTUALLY_FRAME" val="{&quot;height&quot;:303.90401574803144,&quot;left&quot;:596.2771653543307,&quot;top&quot;:153.5,&quot;width&quot;:165.47283464566937}"/>
</p:tagLst>
</file>

<file path=ppt/tags/tag40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41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42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43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44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45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46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47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48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49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5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50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51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52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53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54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55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56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57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58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59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6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60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61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62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63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64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65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66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67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68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69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7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70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71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72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73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74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75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76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77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78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79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8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80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81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82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83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84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85.xml><?xml version="1.0" encoding="utf-8"?>
<p:tagLst xmlns:p="http://schemas.openxmlformats.org/presentationml/2006/main">
  <p:tag name="KSO_WM_DIAGRAM_VIRTUALLY_FRAME" val="{&quot;height&quot;:355.3411023622047,&quot;left&quot;:73,&quot;top&quot;:106.87503937007872,&quot;width&quot;:300.15}"/>
</p:tagLst>
</file>

<file path=ppt/tags/tag86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87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88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89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9.xml><?xml version="1.0" encoding="utf-8"?>
<p:tagLst xmlns:p="http://schemas.openxmlformats.org/presentationml/2006/main">
  <p:tag name="KSO_WM_DIAGRAM_VIRTUALLY_FRAME" val="{&quot;height&quot;:349.00000000000006,&quot;left&quot;:58.87503937007874,&quot;top&quot;:124.62503937007872,&quot;width&quot;:861.0749606299212}"/>
</p:tagLst>
</file>

<file path=ppt/tags/tag90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91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92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93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94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95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96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97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98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ags/tag99.xml><?xml version="1.0" encoding="utf-8"?>
<p:tagLst xmlns:p="http://schemas.openxmlformats.org/presentationml/2006/main">
  <p:tag name="KSO_WM_DIAGRAM_VIRTUALLY_FRAME" val="{&quot;height&quot;:400.2749606299213,&quot;left&quot;:127,&quot;top&quot;:85.97503937007875,&quot;width&quot;:68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4228</Words>
  <Application>WPS Presentation</Application>
  <PresentationFormat>宽屏</PresentationFormat>
  <Paragraphs>294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兴兴</dc:creator>
  <cp:lastModifiedBy>My Pc</cp:lastModifiedBy>
  <cp:revision>11</cp:revision>
  <dcterms:created xsi:type="dcterms:W3CDTF">2015-06-12T06:35:00Z</dcterms:created>
  <dcterms:modified xsi:type="dcterms:W3CDTF">2025-08-21T10:27:24Z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1033-12.2.0.21931</vt:lpwstr>
  </property>
  <property fmtid="{D5CDD505-2E9C-101B-9397-08002B2CF9AE}" pid="3" name="ICV">
    <vt:lpwstr>A7C50EE904F541C982DA6DEBAE08D9EF_13</vt:lpwstr>
  </property>
</Properties>
</file>